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9" r:id="rId3"/>
    <p:sldId id="259" r:id="rId4"/>
    <p:sldId id="260" r:id="rId5"/>
    <p:sldId id="278" r:id="rId6"/>
    <p:sldId id="277" r:id="rId7"/>
    <p:sldId id="264" r:id="rId8"/>
    <p:sldId id="276" r:id="rId9"/>
    <p:sldId id="265" r:id="rId10"/>
    <p:sldId id="267" r:id="rId11"/>
    <p:sldId id="266" r:id="rId12"/>
    <p:sldId id="268" r:id="rId13"/>
    <p:sldId id="275" r:id="rId14"/>
    <p:sldId id="269" r:id="rId15"/>
    <p:sldId id="270" r:id="rId16"/>
    <p:sldId id="272" r:id="rId17"/>
    <p:sldId id="273" r:id="rId18"/>
    <p:sldId id="274"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16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Walker" initials="A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C"/>
    <a:srgbClr val="00A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004" autoAdjust="0"/>
  </p:normalViewPr>
  <p:slideViewPr>
    <p:cSldViewPr>
      <p:cViewPr varScale="1">
        <p:scale>
          <a:sx n="70" d="100"/>
          <a:sy n="70" d="100"/>
        </p:scale>
        <p:origin x="2742" y="54"/>
      </p:cViewPr>
      <p:guideLst>
        <p:guide orient="horz" pos="2115"/>
        <p:guide pos="16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D6F48-9287-449D-932F-F3A72AB2BE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4E1B8DB7-32B6-4C94-9234-9E698473A214}">
      <dgm:prSet phldrT="[Text]"/>
      <dgm:spPr>
        <a:solidFill>
          <a:srgbClr val="002E5C"/>
        </a:solidFill>
      </dgm:spPr>
      <dgm:t>
        <a:bodyPr/>
        <a:lstStyle/>
        <a:p>
          <a:r>
            <a:rPr lang="en-NZ" b="1" dirty="0" smtClean="0"/>
            <a:t>For the people</a:t>
          </a:r>
          <a:endParaRPr lang="en-NZ" b="1" dirty="0"/>
        </a:p>
      </dgm:t>
    </dgm:pt>
    <dgm:pt modelId="{21FB1D2F-6528-4F35-BDA3-9554CE9C66E4}" type="parTrans" cxnId="{7FF251B4-5BC9-4252-8D03-0CCD09BDE425}">
      <dgm:prSet/>
      <dgm:spPr/>
      <dgm:t>
        <a:bodyPr/>
        <a:lstStyle/>
        <a:p>
          <a:endParaRPr lang="en-NZ"/>
        </a:p>
      </dgm:t>
    </dgm:pt>
    <dgm:pt modelId="{00F2375D-8EDC-4489-90A0-047CEAC48964}" type="sibTrans" cxnId="{7FF251B4-5BC9-4252-8D03-0CCD09BDE425}">
      <dgm:prSet/>
      <dgm:spPr/>
      <dgm:t>
        <a:bodyPr/>
        <a:lstStyle/>
        <a:p>
          <a:endParaRPr lang="en-NZ"/>
        </a:p>
      </dgm:t>
    </dgm:pt>
    <dgm:pt modelId="{E0B8589E-E2B7-47E7-88B1-2170EBC087CD}">
      <dgm:prSet phldrT="[Text]"/>
      <dgm:spPr>
        <a:ln>
          <a:solidFill>
            <a:srgbClr val="002E5C"/>
          </a:solidFill>
        </a:ln>
      </dgm:spPr>
      <dgm:t>
        <a:bodyPr/>
        <a:lstStyle/>
        <a:p>
          <a:r>
            <a:rPr lang="en-NZ" dirty="0" smtClean="0">
              <a:solidFill>
                <a:srgbClr val="003366"/>
              </a:solidFill>
            </a:rPr>
            <a:t>Improved wellbeing</a:t>
          </a:r>
          <a:endParaRPr lang="en-NZ" dirty="0"/>
        </a:p>
      </dgm:t>
    </dgm:pt>
    <dgm:pt modelId="{01F57F13-3BCF-42FA-89DB-08D8A6B91595}" type="parTrans" cxnId="{57D2BBD7-5779-4075-A964-2A077DC52CAA}">
      <dgm:prSet/>
      <dgm:spPr/>
      <dgm:t>
        <a:bodyPr/>
        <a:lstStyle/>
        <a:p>
          <a:endParaRPr lang="en-NZ"/>
        </a:p>
      </dgm:t>
    </dgm:pt>
    <dgm:pt modelId="{C3C43F91-C95A-4FA0-B3E4-4554BC2C32D9}" type="sibTrans" cxnId="{57D2BBD7-5779-4075-A964-2A077DC52CAA}">
      <dgm:prSet/>
      <dgm:spPr/>
      <dgm:t>
        <a:bodyPr/>
        <a:lstStyle/>
        <a:p>
          <a:endParaRPr lang="en-NZ"/>
        </a:p>
      </dgm:t>
    </dgm:pt>
    <dgm:pt modelId="{7155D378-818A-4F27-B69C-6115AF0E03DB}">
      <dgm:prSet phldrT="[Text]"/>
      <dgm:spPr>
        <a:ln>
          <a:solidFill>
            <a:srgbClr val="002E5C"/>
          </a:solidFill>
        </a:ln>
      </dgm:spPr>
      <dgm:t>
        <a:bodyPr/>
        <a:lstStyle/>
        <a:p>
          <a:r>
            <a:rPr lang="en-NZ" dirty="0" smtClean="0">
              <a:solidFill>
                <a:srgbClr val="003366"/>
              </a:solidFill>
            </a:rPr>
            <a:t>Reduced absenteeism</a:t>
          </a:r>
          <a:endParaRPr lang="en-NZ" dirty="0"/>
        </a:p>
      </dgm:t>
    </dgm:pt>
    <dgm:pt modelId="{8214889E-DEA6-4521-AAB2-0F747A3A7563}" type="parTrans" cxnId="{D3EED017-2E76-483B-94BD-64006E37BFE3}">
      <dgm:prSet/>
      <dgm:spPr/>
      <dgm:t>
        <a:bodyPr/>
        <a:lstStyle/>
        <a:p>
          <a:endParaRPr lang="en-NZ"/>
        </a:p>
      </dgm:t>
    </dgm:pt>
    <dgm:pt modelId="{68B23C7C-C091-4CD5-89E5-95865AE15ADC}" type="sibTrans" cxnId="{D3EED017-2E76-483B-94BD-64006E37BFE3}">
      <dgm:prSet/>
      <dgm:spPr/>
      <dgm:t>
        <a:bodyPr/>
        <a:lstStyle/>
        <a:p>
          <a:endParaRPr lang="en-NZ"/>
        </a:p>
      </dgm:t>
    </dgm:pt>
    <dgm:pt modelId="{6F593475-CFFE-412F-95C1-BD2FF7177564}">
      <dgm:prSet/>
      <dgm:spPr>
        <a:ln>
          <a:solidFill>
            <a:srgbClr val="002E5C"/>
          </a:solidFill>
        </a:ln>
      </dgm:spPr>
      <dgm:t>
        <a:bodyPr/>
        <a:lstStyle/>
        <a:p>
          <a:r>
            <a:rPr lang="en-NZ" smtClean="0">
              <a:solidFill>
                <a:srgbClr val="003366"/>
              </a:solidFill>
            </a:rPr>
            <a:t>Increased energy and motivation</a:t>
          </a:r>
          <a:endParaRPr lang="en-NZ" dirty="0" smtClean="0">
            <a:solidFill>
              <a:srgbClr val="003366"/>
            </a:solidFill>
          </a:endParaRPr>
        </a:p>
      </dgm:t>
    </dgm:pt>
    <dgm:pt modelId="{E62CA421-4577-4317-9370-19D07BD7417A}" type="parTrans" cxnId="{2F0A210C-D5F4-44A5-A2D0-E175704EADBD}">
      <dgm:prSet/>
      <dgm:spPr/>
      <dgm:t>
        <a:bodyPr/>
        <a:lstStyle/>
        <a:p>
          <a:endParaRPr lang="en-NZ"/>
        </a:p>
      </dgm:t>
    </dgm:pt>
    <dgm:pt modelId="{9706DDE9-676F-42DD-A496-5B167200CC22}" type="sibTrans" cxnId="{2F0A210C-D5F4-44A5-A2D0-E175704EADBD}">
      <dgm:prSet/>
      <dgm:spPr/>
      <dgm:t>
        <a:bodyPr/>
        <a:lstStyle/>
        <a:p>
          <a:endParaRPr lang="en-NZ"/>
        </a:p>
      </dgm:t>
    </dgm:pt>
    <dgm:pt modelId="{E7A83E92-9E84-47C0-B275-6A2DAB273A34}">
      <dgm:prSet/>
      <dgm:spPr>
        <a:ln>
          <a:solidFill>
            <a:srgbClr val="002E5C"/>
          </a:solidFill>
        </a:ln>
      </dgm:spPr>
      <dgm:t>
        <a:bodyPr/>
        <a:lstStyle/>
        <a:p>
          <a:r>
            <a:rPr lang="en-NZ" smtClean="0">
              <a:solidFill>
                <a:srgbClr val="003366"/>
              </a:solidFill>
            </a:rPr>
            <a:t>Increased job satisfaction</a:t>
          </a:r>
          <a:endParaRPr lang="en-NZ" dirty="0" smtClean="0">
            <a:solidFill>
              <a:srgbClr val="003366"/>
            </a:solidFill>
          </a:endParaRPr>
        </a:p>
      </dgm:t>
    </dgm:pt>
    <dgm:pt modelId="{1D224BF4-F596-4788-A581-F53E52763FF6}" type="parTrans" cxnId="{20656482-6057-48BB-9DBE-38AC513714EB}">
      <dgm:prSet/>
      <dgm:spPr/>
      <dgm:t>
        <a:bodyPr/>
        <a:lstStyle/>
        <a:p>
          <a:endParaRPr lang="en-NZ"/>
        </a:p>
      </dgm:t>
    </dgm:pt>
    <dgm:pt modelId="{016C8A6F-41E8-427C-9A73-4D62D676B41A}" type="sibTrans" cxnId="{20656482-6057-48BB-9DBE-38AC513714EB}">
      <dgm:prSet/>
      <dgm:spPr/>
      <dgm:t>
        <a:bodyPr/>
        <a:lstStyle/>
        <a:p>
          <a:endParaRPr lang="en-NZ"/>
        </a:p>
      </dgm:t>
    </dgm:pt>
    <dgm:pt modelId="{9CF434D0-F845-46C0-9BB5-2CEB0F85A850}">
      <dgm:prSet/>
      <dgm:spPr>
        <a:ln>
          <a:solidFill>
            <a:srgbClr val="002E5C"/>
          </a:solidFill>
        </a:ln>
      </dgm:spPr>
      <dgm:t>
        <a:bodyPr/>
        <a:lstStyle/>
        <a:p>
          <a:r>
            <a:rPr lang="en-NZ" dirty="0" smtClean="0">
              <a:solidFill>
                <a:srgbClr val="003366"/>
              </a:solidFill>
            </a:rPr>
            <a:t>Increased work-life balance</a:t>
          </a:r>
        </a:p>
      </dgm:t>
    </dgm:pt>
    <dgm:pt modelId="{0F706ECD-E85C-40B1-A3DC-3DE8FE6014AB}" type="parTrans" cxnId="{83D31869-E73E-4114-8B61-1FB7112CF546}">
      <dgm:prSet/>
      <dgm:spPr/>
      <dgm:t>
        <a:bodyPr/>
        <a:lstStyle/>
        <a:p>
          <a:endParaRPr lang="en-NZ"/>
        </a:p>
      </dgm:t>
    </dgm:pt>
    <dgm:pt modelId="{4EA0AA1C-6AE0-447F-961E-E7F37F217370}" type="sibTrans" cxnId="{83D31869-E73E-4114-8B61-1FB7112CF546}">
      <dgm:prSet/>
      <dgm:spPr/>
      <dgm:t>
        <a:bodyPr/>
        <a:lstStyle/>
        <a:p>
          <a:endParaRPr lang="en-NZ"/>
        </a:p>
      </dgm:t>
    </dgm:pt>
    <dgm:pt modelId="{C67F1CA7-FC6C-4955-B4C8-45668F4AC108}">
      <dgm:prSet/>
      <dgm:spPr>
        <a:ln>
          <a:solidFill>
            <a:srgbClr val="002E5C"/>
          </a:solidFill>
        </a:ln>
      </dgm:spPr>
      <dgm:t>
        <a:bodyPr/>
        <a:lstStyle/>
        <a:p>
          <a:r>
            <a:rPr lang="en-NZ" smtClean="0">
              <a:solidFill>
                <a:srgbClr val="003366"/>
              </a:solidFill>
            </a:rPr>
            <a:t>Increased productivity</a:t>
          </a:r>
          <a:endParaRPr lang="en-NZ" dirty="0" smtClean="0">
            <a:solidFill>
              <a:srgbClr val="003366"/>
            </a:solidFill>
          </a:endParaRPr>
        </a:p>
      </dgm:t>
    </dgm:pt>
    <dgm:pt modelId="{285ED3FA-ECF6-42FD-8DC4-EE9BC8FF6998}" type="parTrans" cxnId="{F086F4AC-C8B7-4DE0-AA80-A2FB5C5F3790}">
      <dgm:prSet/>
      <dgm:spPr/>
      <dgm:t>
        <a:bodyPr/>
        <a:lstStyle/>
        <a:p>
          <a:endParaRPr lang="en-NZ"/>
        </a:p>
      </dgm:t>
    </dgm:pt>
    <dgm:pt modelId="{663B20E2-B244-46C8-8C6B-E21A73909223}" type="sibTrans" cxnId="{F086F4AC-C8B7-4DE0-AA80-A2FB5C5F3790}">
      <dgm:prSet/>
      <dgm:spPr/>
      <dgm:t>
        <a:bodyPr/>
        <a:lstStyle/>
        <a:p>
          <a:endParaRPr lang="en-NZ"/>
        </a:p>
      </dgm:t>
    </dgm:pt>
    <dgm:pt modelId="{59714065-C389-4B70-BBFD-940E77C0DE52}">
      <dgm:prSet/>
      <dgm:spPr>
        <a:ln>
          <a:solidFill>
            <a:srgbClr val="002E5C"/>
          </a:solidFill>
        </a:ln>
      </dgm:spPr>
      <dgm:t>
        <a:bodyPr/>
        <a:lstStyle/>
        <a:p>
          <a:r>
            <a:rPr lang="en-NZ" smtClean="0">
              <a:solidFill>
                <a:srgbClr val="003366"/>
              </a:solidFill>
            </a:rPr>
            <a:t>Improved staff morale and job satisfaction</a:t>
          </a:r>
          <a:endParaRPr lang="en-NZ" dirty="0" smtClean="0">
            <a:solidFill>
              <a:srgbClr val="003366"/>
            </a:solidFill>
          </a:endParaRPr>
        </a:p>
      </dgm:t>
    </dgm:pt>
    <dgm:pt modelId="{91969130-C098-4B5E-92B3-2288E04FC886}" type="parTrans" cxnId="{62174F3B-61D1-4C6C-BF30-8CA36E3B23DB}">
      <dgm:prSet/>
      <dgm:spPr/>
      <dgm:t>
        <a:bodyPr/>
        <a:lstStyle/>
        <a:p>
          <a:endParaRPr lang="en-NZ"/>
        </a:p>
      </dgm:t>
    </dgm:pt>
    <dgm:pt modelId="{A817CD5F-19A5-48F1-B574-445A4463DC9C}" type="sibTrans" cxnId="{62174F3B-61D1-4C6C-BF30-8CA36E3B23DB}">
      <dgm:prSet/>
      <dgm:spPr/>
      <dgm:t>
        <a:bodyPr/>
        <a:lstStyle/>
        <a:p>
          <a:endParaRPr lang="en-NZ"/>
        </a:p>
      </dgm:t>
    </dgm:pt>
    <dgm:pt modelId="{9BD6F0C1-4CD5-4BE3-9025-37ECDBA94F90}">
      <dgm:prSet/>
      <dgm:spPr>
        <a:ln>
          <a:solidFill>
            <a:srgbClr val="002E5C"/>
          </a:solidFill>
        </a:ln>
      </dgm:spPr>
      <dgm:t>
        <a:bodyPr/>
        <a:lstStyle/>
        <a:p>
          <a:r>
            <a:rPr lang="en-NZ" smtClean="0">
              <a:solidFill>
                <a:srgbClr val="003366"/>
              </a:solidFill>
            </a:rPr>
            <a:t>Supports workplace health and safety</a:t>
          </a:r>
          <a:endParaRPr lang="en-NZ" dirty="0" smtClean="0">
            <a:solidFill>
              <a:srgbClr val="003366"/>
            </a:solidFill>
          </a:endParaRPr>
        </a:p>
      </dgm:t>
    </dgm:pt>
    <dgm:pt modelId="{CB0C5074-92CC-462D-AB6C-D8DD06AE5544}" type="parTrans" cxnId="{BAE37B7F-3BFF-4EAF-85D9-B5542BA70D3B}">
      <dgm:prSet/>
      <dgm:spPr/>
      <dgm:t>
        <a:bodyPr/>
        <a:lstStyle/>
        <a:p>
          <a:endParaRPr lang="en-NZ"/>
        </a:p>
      </dgm:t>
    </dgm:pt>
    <dgm:pt modelId="{7C31828A-B54F-4BE7-8094-1FF02CC123A9}" type="sibTrans" cxnId="{BAE37B7F-3BFF-4EAF-85D9-B5542BA70D3B}">
      <dgm:prSet/>
      <dgm:spPr/>
      <dgm:t>
        <a:bodyPr/>
        <a:lstStyle/>
        <a:p>
          <a:endParaRPr lang="en-NZ"/>
        </a:p>
      </dgm:t>
    </dgm:pt>
    <dgm:pt modelId="{6607113A-1ED5-4CA5-9175-1A1BEBFBE7AA}">
      <dgm:prSet/>
      <dgm:spPr>
        <a:ln>
          <a:solidFill>
            <a:srgbClr val="002E5C"/>
          </a:solidFill>
        </a:ln>
      </dgm:spPr>
      <dgm:t>
        <a:bodyPr/>
        <a:lstStyle/>
        <a:p>
          <a:r>
            <a:rPr lang="en-NZ" dirty="0" smtClean="0">
              <a:solidFill>
                <a:srgbClr val="003366"/>
              </a:solidFill>
            </a:rPr>
            <a:t>Improved corporate image</a:t>
          </a:r>
        </a:p>
      </dgm:t>
    </dgm:pt>
    <dgm:pt modelId="{CB5707D3-15B1-4EE4-85DD-D86273A1B1A6}" type="parTrans" cxnId="{DB50A5DD-FA1A-4E4A-B164-2C806071C405}">
      <dgm:prSet/>
      <dgm:spPr/>
      <dgm:t>
        <a:bodyPr/>
        <a:lstStyle/>
        <a:p>
          <a:endParaRPr lang="en-NZ"/>
        </a:p>
      </dgm:t>
    </dgm:pt>
    <dgm:pt modelId="{C726E243-D63F-4A7F-AAB1-3B7BC704BAF3}" type="sibTrans" cxnId="{DB50A5DD-FA1A-4E4A-B164-2C806071C405}">
      <dgm:prSet/>
      <dgm:spPr/>
      <dgm:t>
        <a:bodyPr/>
        <a:lstStyle/>
        <a:p>
          <a:endParaRPr lang="en-NZ"/>
        </a:p>
      </dgm:t>
    </dgm:pt>
    <dgm:pt modelId="{C9BED403-4430-40D7-A08D-91B88819566B}">
      <dgm:prSet phldrT="[Text]"/>
      <dgm:spPr>
        <a:solidFill>
          <a:srgbClr val="002E5C"/>
        </a:solidFill>
      </dgm:spPr>
      <dgm:t>
        <a:bodyPr/>
        <a:lstStyle/>
        <a:p>
          <a:r>
            <a:rPr lang="en-NZ" b="1" dirty="0" smtClean="0"/>
            <a:t>For the workplace</a:t>
          </a:r>
          <a:endParaRPr lang="en-NZ" b="1" dirty="0"/>
        </a:p>
      </dgm:t>
    </dgm:pt>
    <dgm:pt modelId="{7512BBF4-2C13-4A3C-AB2D-B82B3CCCFCF2}" type="sibTrans" cxnId="{1444D594-906D-4332-A9FC-B8EA86544550}">
      <dgm:prSet/>
      <dgm:spPr/>
      <dgm:t>
        <a:bodyPr/>
        <a:lstStyle/>
        <a:p>
          <a:endParaRPr lang="en-NZ"/>
        </a:p>
      </dgm:t>
    </dgm:pt>
    <dgm:pt modelId="{A1F7973A-0D03-4B9E-BFD0-AD391EC7C564}" type="parTrans" cxnId="{1444D594-906D-4332-A9FC-B8EA86544550}">
      <dgm:prSet/>
      <dgm:spPr/>
      <dgm:t>
        <a:bodyPr/>
        <a:lstStyle/>
        <a:p>
          <a:endParaRPr lang="en-NZ"/>
        </a:p>
      </dgm:t>
    </dgm:pt>
    <dgm:pt modelId="{97B87CE1-B461-43C5-A847-B4D408DF435A}" type="pres">
      <dgm:prSet presAssocID="{83BD6F48-9287-449D-932F-F3A72AB2BE51}" presName="linear" presStyleCnt="0">
        <dgm:presLayoutVars>
          <dgm:dir/>
          <dgm:animLvl val="lvl"/>
          <dgm:resizeHandles val="exact"/>
        </dgm:presLayoutVars>
      </dgm:prSet>
      <dgm:spPr/>
      <dgm:t>
        <a:bodyPr/>
        <a:lstStyle/>
        <a:p>
          <a:endParaRPr lang="en-NZ"/>
        </a:p>
      </dgm:t>
    </dgm:pt>
    <dgm:pt modelId="{87FB8E7E-894D-43AD-93CA-35B8180260F1}" type="pres">
      <dgm:prSet presAssocID="{4E1B8DB7-32B6-4C94-9234-9E698473A214}" presName="parentLin" presStyleCnt="0"/>
      <dgm:spPr/>
    </dgm:pt>
    <dgm:pt modelId="{40F2CA34-13AC-47E2-A203-9AD3F7243A9C}" type="pres">
      <dgm:prSet presAssocID="{4E1B8DB7-32B6-4C94-9234-9E698473A214}" presName="parentLeftMargin" presStyleLbl="node1" presStyleIdx="0" presStyleCnt="2"/>
      <dgm:spPr/>
      <dgm:t>
        <a:bodyPr/>
        <a:lstStyle/>
        <a:p>
          <a:endParaRPr lang="en-NZ"/>
        </a:p>
      </dgm:t>
    </dgm:pt>
    <dgm:pt modelId="{7976EF6F-4990-4A30-97A8-0FBCCD4C2061}" type="pres">
      <dgm:prSet presAssocID="{4E1B8DB7-32B6-4C94-9234-9E698473A214}" presName="parentText" presStyleLbl="node1" presStyleIdx="0" presStyleCnt="2" custLinFactNeighborX="7067" custLinFactNeighborY="-1045">
        <dgm:presLayoutVars>
          <dgm:chMax val="0"/>
          <dgm:bulletEnabled val="1"/>
        </dgm:presLayoutVars>
      </dgm:prSet>
      <dgm:spPr/>
      <dgm:t>
        <a:bodyPr/>
        <a:lstStyle/>
        <a:p>
          <a:endParaRPr lang="en-NZ"/>
        </a:p>
      </dgm:t>
    </dgm:pt>
    <dgm:pt modelId="{936AE0A1-398B-4CA5-95D4-C5139A2D3656}" type="pres">
      <dgm:prSet presAssocID="{4E1B8DB7-32B6-4C94-9234-9E698473A214}" presName="negativeSpace" presStyleCnt="0"/>
      <dgm:spPr/>
    </dgm:pt>
    <dgm:pt modelId="{DC49502B-B446-4ACC-8FE2-5FF00D9D6A4C}" type="pres">
      <dgm:prSet presAssocID="{4E1B8DB7-32B6-4C94-9234-9E698473A214}" presName="childText" presStyleLbl="conFgAcc1" presStyleIdx="0" presStyleCnt="2" custLinFactNeighborX="-893">
        <dgm:presLayoutVars>
          <dgm:bulletEnabled val="1"/>
        </dgm:presLayoutVars>
      </dgm:prSet>
      <dgm:spPr/>
      <dgm:t>
        <a:bodyPr/>
        <a:lstStyle/>
        <a:p>
          <a:endParaRPr lang="en-NZ"/>
        </a:p>
      </dgm:t>
    </dgm:pt>
    <dgm:pt modelId="{690AD7D7-2BAA-4422-BFBE-C9A47F6B7841}" type="pres">
      <dgm:prSet presAssocID="{00F2375D-8EDC-4489-90A0-047CEAC48964}" presName="spaceBetweenRectangles" presStyleCnt="0"/>
      <dgm:spPr/>
    </dgm:pt>
    <dgm:pt modelId="{A9D6C787-5FA0-4030-AA9E-A46629536111}" type="pres">
      <dgm:prSet presAssocID="{C9BED403-4430-40D7-A08D-91B88819566B}" presName="parentLin" presStyleCnt="0"/>
      <dgm:spPr/>
    </dgm:pt>
    <dgm:pt modelId="{0D605E14-60F2-496C-B484-C0FAA000E6A4}" type="pres">
      <dgm:prSet presAssocID="{C9BED403-4430-40D7-A08D-91B88819566B}" presName="parentLeftMargin" presStyleLbl="node1" presStyleIdx="0" presStyleCnt="2"/>
      <dgm:spPr/>
      <dgm:t>
        <a:bodyPr/>
        <a:lstStyle/>
        <a:p>
          <a:endParaRPr lang="en-NZ"/>
        </a:p>
      </dgm:t>
    </dgm:pt>
    <dgm:pt modelId="{6BA1EA9D-2CD7-4411-9B77-B4E1C916DD92}" type="pres">
      <dgm:prSet presAssocID="{C9BED403-4430-40D7-A08D-91B88819566B}" presName="parentText" presStyleLbl="node1" presStyleIdx="1" presStyleCnt="2">
        <dgm:presLayoutVars>
          <dgm:chMax val="0"/>
          <dgm:bulletEnabled val="1"/>
        </dgm:presLayoutVars>
      </dgm:prSet>
      <dgm:spPr/>
      <dgm:t>
        <a:bodyPr/>
        <a:lstStyle/>
        <a:p>
          <a:endParaRPr lang="en-NZ"/>
        </a:p>
      </dgm:t>
    </dgm:pt>
    <dgm:pt modelId="{8A65CF5B-7C7B-4D20-90B7-6ABE10DE1E24}" type="pres">
      <dgm:prSet presAssocID="{C9BED403-4430-40D7-A08D-91B88819566B}" presName="negativeSpace" presStyleCnt="0"/>
      <dgm:spPr/>
    </dgm:pt>
    <dgm:pt modelId="{2ED3396E-6BFB-4D5C-A671-2A5898C0526C}" type="pres">
      <dgm:prSet presAssocID="{C9BED403-4430-40D7-A08D-91B88819566B}" presName="childText" presStyleLbl="conFgAcc1" presStyleIdx="1" presStyleCnt="2">
        <dgm:presLayoutVars>
          <dgm:bulletEnabled val="1"/>
        </dgm:presLayoutVars>
      </dgm:prSet>
      <dgm:spPr/>
      <dgm:t>
        <a:bodyPr/>
        <a:lstStyle/>
        <a:p>
          <a:endParaRPr lang="en-NZ"/>
        </a:p>
      </dgm:t>
    </dgm:pt>
  </dgm:ptLst>
  <dgm:cxnLst>
    <dgm:cxn modelId="{1444D594-906D-4332-A9FC-B8EA86544550}" srcId="{83BD6F48-9287-449D-932F-F3A72AB2BE51}" destId="{C9BED403-4430-40D7-A08D-91B88819566B}" srcOrd="1" destOrd="0" parTransId="{A1F7973A-0D03-4B9E-BFD0-AD391EC7C564}" sibTransId="{7512BBF4-2C13-4A3C-AB2D-B82B3CCCFCF2}"/>
    <dgm:cxn modelId="{A876416A-1302-4FF1-8E8D-75F882E44348}" type="presOf" srcId="{83BD6F48-9287-449D-932F-F3A72AB2BE51}" destId="{97B87CE1-B461-43C5-A847-B4D408DF435A}" srcOrd="0" destOrd="0" presId="urn:microsoft.com/office/officeart/2005/8/layout/list1"/>
    <dgm:cxn modelId="{DB50A5DD-FA1A-4E4A-B164-2C806071C405}" srcId="{C9BED403-4430-40D7-A08D-91B88819566B}" destId="{6607113A-1ED5-4CA5-9175-1A1BEBFBE7AA}" srcOrd="4" destOrd="0" parTransId="{CB5707D3-15B1-4EE4-85DD-D86273A1B1A6}" sibTransId="{C726E243-D63F-4A7F-AAB1-3B7BC704BAF3}"/>
    <dgm:cxn modelId="{736C7703-577C-43F8-980C-D6B3D373689D}" type="presOf" srcId="{C9BED403-4430-40D7-A08D-91B88819566B}" destId="{0D605E14-60F2-496C-B484-C0FAA000E6A4}" srcOrd="0" destOrd="0" presId="urn:microsoft.com/office/officeart/2005/8/layout/list1"/>
    <dgm:cxn modelId="{7FF251B4-5BC9-4252-8D03-0CCD09BDE425}" srcId="{83BD6F48-9287-449D-932F-F3A72AB2BE51}" destId="{4E1B8DB7-32B6-4C94-9234-9E698473A214}" srcOrd="0" destOrd="0" parTransId="{21FB1D2F-6528-4F35-BDA3-9554CE9C66E4}" sibTransId="{00F2375D-8EDC-4489-90A0-047CEAC48964}"/>
    <dgm:cxn modelId="{2C20D99B-808E-47DC-8F33-9540A422B439}" type="presOf" srcId="{9BD6F0C1-4CD5-4BE3-9025-37ECDBA94F90}" destId="{2ED3396E-6BFB-4D5C-A671-2A5898C0526C}" srcOrd="0" destOrd="3" presId="urn:microsoft.com/office/officeart/2005/8/layout/list1"/>
    <dgm:cxn modelId="{D919C771-1708-4711-8CA4-E1D860699278}" type="presOf" srcId="{9CF434D0-F845-46C0-9BB5-2CEB0F85A850}" destId="{DC49502B-B446-4ACC-8FE2-5FF00D9D6A4C}" srcOrd="0" destOrd="3" presId="urn:microsoft.com/office/officeart/2005/8/layout/list1"/>
    <dgm:cxn modelId="{649F1F75-67D6-4B1E-88BE-8C58DA85FFCB}" type="presOf" srcId="{7155D378-818A-4F27-B69C-6115AF0E03DB}" destId="{2ED3396E-6BFB-4D5C-A671-2A5898C0526C}" srcOrd="0" destOrd="0" presId="urn:microsoft.com/office/officeart/2005/8/layout/list1"/>
    <dgm:cxn modelId="{F086F4AC-C8B7-4DE0-AA80-A2FB5C5F3790}" srcId="{C9BED403-4430-40D7-A08D-91B88819566B}" destId="{C67F1CA7-FC6C-4955-B4C8-45668F4AC108}" srcOrd="1" destOrd="0" parTransId="{285ED3FA-ECF6-42FD-8DC4-EE9BC8FF6998}" sibTransId="{663B20E2-B244-46C8-8C6B-E21A73909223}"/>
    <dgm:cxn modelId="{65B54EDB-FA87-4ED1-83AF-B2B2F10AEF4F}" type="presOf" srcId="{C67F1CA7-FC6C-4955-B4C8-45668F4AC108}" destId="{2ED3396E-6BFB-4D5C-A671-2A5898C0526C}" srcOrd="0" destOrd="1" presId="urn:microsoft.com/office/officeart/2005/8/layout/list1"/>
    <dgm:cxn modelId="{F42447D3-61DD-430F-A86B-056250368457}" type="presOf" srcId="{4E1B8DB7-32B6-4C94-9234-9E698473A214}" destId="{7976EF6F-4990-4A30-97A8-0FBCCD4C2061}" srcOrd="1" destOrd="0" presId="urn:microsoft.com/office/officeart/2005/8/layout/list1"/>
    <dgm:cxn modelId="{83D31869-E73E-4114-8B61-1FB7112CF546}" srcId="{4E1B8DB7-32B6-4C94-9234-9E698473A214}" destId="{9CF434D0-F845-46C0-9BB5-2CEB0F85A850}" srcOrd="3" destOrd="0" parTransId="{0F706ECD-E85C-40B1-A3DC-3DE8FE6014AB}" sibTransId="{4EA0AA1C-6AE0-447F-961E-E7F37F217370}"/>
    <dgm:cxn modelId="{62174F3B-61D1-4C6C-BF30-8CA36E3B23DB}" srcId="{C9BED403-4430-40D7-A08D-91B88819566B}" destId="{59714065-C389-4B70-BBFD-940E77C0DE52}" srcOrd="2" destOrd="0" parTransId="{91969130-C098-4B5E-92B3-2288E04FC886}" sibTransId="{A817CD5F-19A5-48F1-B574-445A4463DC9C}"/>
    <dgm:cxn modelId="{9ABC141E-D1FA-4C12-8F61-742F94AF03BF}" type="presOf" srcId="{6607113A-1ED5-4CA5-9175-1A1BEBFBE7AA}" destId="{2ED3396E-6BFB-4D5C-A671-2A5898C0526C}" srcOrd="0" destOrd="4" presId="urn:microsoft.com/office/officeart/2005/8/layout/list1"/>
    <dgm:cxn modelId="{57D2BBD7-5779-4075-A964-2A077DC52CAA}" srcId="{4E1B8DB7-32B6-4C94-9234-9E698473A214}" destId="{E0B8589E-E2B7-47E7-88B1-2170EBC087CD}" srcOrd="0" destOrd="0" parTransId="{01F57F13-3BCF-42FA-89DB-08D8A6B91595}" sibTransId="{C3C43F91-C95A-4FA0-B3E4-4554BC2C32D9}"/>
    <dgm:cxn modelId="{BAE37B7F-3BFF-4EAF-85D9-B5542BA70D3B}" srcId="{C9BED403-4430-40D7-A08D-91B88819566B}" destId="{9BD6F0C1-4CD5-4BE3-9025-37ECDBA94F90}" srcOrd="3" destOrd="0" parTransId="{CB0C5074-92CC-462D-AB6C-D8DD06AE5544}" sibTransId="{7C31828A-B54F-4BE7-8094-1FF02CC123A9}"/>
    <dgm:cxn modelId="{D3EED017-2E76-483B-94BD-64006E37BFE3}" srcId="{C9BED403-4430-40D7-A08D-91B88819566B}" destId="{7155D378-818A-4F27-B69C-6115AF0E03DB}" srcOrd="0" destOrd="0" parTransId="{8214889E-DEA6-4521-AAB2-0F747A3A7563}" sibTransId="{68B23C7C-C091-4CD5-89E5-95865AE15ADC}"/>
    <dgm:cxn modelId="{20656482-6057-48BB-9DBE-38AC513714EB}" srcId="{4E1B8DB7-32B6-4C94-9234-9E698473A214}" destId="{E7A83E92-9E84-47C0-B275-6A2DAB273A34}" srcOrd="2" destOrd="0" parTransId="{1D224BF4-F596-4788-A581-F53E52763FF6}" sibTransId="{016C8A6F-41E8-427C-9A73-4D62D676B41A}"/>
    <dgm:cxn modelId="{ABFC4DCF-403D-4836-ACDF-905FCEDE65E0}" type="presOf" srcId="{E0B8589E-E2B7-47E7-88B1-2170EBC087CD}" destId="{DC49502B-B446-4ACC-8FE2-5FF00D9D6A4C}" srcOrd="0" destOrd="0" presId="urn:microsoft.com/office/officeart/2005/8/layout/list1"/>
    <dgm:cxn modelId="{7D47D870-FB31-4574-920C-0C1A77BB9E8D}" type="presOf" srcId="{4E1B8DB7-32B6-4C94-9234-9E698473A214}" destId="{40F2CA34-13AC-47E2-A203-9AD3F7243A9C}" srcOrd="0" destOrd="0" presId="urn:microsoft.com/office/officeart/2005/8/layout/list1"/>
    <dgm:cxn modelId="{346A903D-AE4C-4F52-9F59-066B5FE1F45B}" type="presOf" srcId="{59714065-C389-4B70-BBFD-940E77C0DE52}" destId="{2ED3396E-6BFB-4D5C-A671-2A5898C0526C}" srcOrd="0" destOrd="2" presId="urn:microsoft.com/office/officeart/2005/8/layout/list1"/>
    <dgm:cxn modelId="{D476973D-1D2B-4AED-8357-F40A48E3AFEB}" type="presOf" srcId="{6F593475-CFFE-412F-95C1-BD2FF7177564}" destId="{DC49502B-B446-4ACC-8FE2-5FF00D9D6A4C}" srcOrd="0" destOrd="1" presId="urn:microsoft.com/office/officeart/2005/8/layout/list1"/>
    <dgm:cxn modelId="{C9923967-5C2E-48D2-A6A7-52D32351A09B}" type="presOf" srcId="{C9BED403-4430-40D7-A08D-91B88819566B}" destId="{6BA1EA9D-2CD7-4411-9B77-B4E1C916DD92}" srcOrd="1" destOrd="0" presId="urn:microsoft.com/office/officeart/2005/8/layout/list1"/>
    <dgm:cxn modelId="{2F0A210C-D5F4-44A5-A2D0-E175704EADBD}" srcId="{4E1B8DB7-32B6-4C94-9234-9E698473A214}" destId="{6F593475-CFFE-412F-95C1-BD2FF7177564}" srcOrd="1" destOrd="0" parTransId="{E62CA421-4577-4317-9370-19D07BD7417A}" sibTransId="{9706DDE9-676F-42DD-A496-5B167200CC22}"/>
    <dgm:cxn modelId="{2B61D0C5-DEE0-42A2-B65B-E5C653F1118A}" type="presOf" srcId="{E7A83E92-9E84-47C0-B275-6A2DAB273A34}" destId="{DC49502B-B446-4ACC-8FE2-5FF00D9D6A4C}" srcOrd="0" destOrd="2" presId="urn:microsoft.com/office/officeart/2005/8/layout/list1"/>
    <dgm:cxn modelId="{DDB891E8-FE4C-4FA1-AA5F-1EAE3BECB463}" type="presParOf" srcId="{97B87CE1-B461-43C5-A847-B4D408DF435A}" destId="{87FB8E7E-894D-43AD-93CA-35B8180260F1}" srcOrd="0" destOrd="0" presId="urn:microsoft.com/office/officeart/2005/8/layout/list1"/>
    <dgm:cxn modelId="{222E8FAF-0DE3-4997-8E34-A71330C2DD0D}" type="presParOf" srcId="{87FB8E7E-894D-43AD-93CA-35B8180260F1}" destId="{40F2CA34-13AC-47E2-A203-9AD3F7243A9C}" srcOrd="0" destOrd="0" presId="urn:microsoft.com/office/officeart/2005/8/layout/list1"/>
    <dgm:cxn modelId="{D3E3C4E4-DD3B-4E66-A092-E03344BE692C}" type="presParOf" srcId="{87FB8E7E-894D-43AD-93CA-35B8180260F1}" destId="{7976EF6F-4990-4A30-97A8-0FBCCD4C2061}" srcOrd="1" destOrd="0" presId="urn:microsoft.com/office/officeart/2005/8/layout/list1"/>
    <dgm:cxn modelId="{9A9446AD-8488-4470-85E1-06C8BF1A09E7}" type="presParOf" srcId="{97B87CE1-B461-43C5-A847-B4D408DF435A}" destId="{936AE0A1-398B-4CA5-95D4-C5139A2D3656}" srcOrd="1" destOrd="0" presId="urn:microsoft.com/office/officeart/2005/8/layout/list1"/>
    <dgm:cxn modelId="{B7E6DB4B-0188-4E2E-87F1-ACD2983407C4}" type="presParOf" srcId="{97B87CE1-B461-43C5-A847-B4D408DF435A}" destId="{DC49502B-B446-4ACC-8FE2-5FF00D9D6A4C}" srcOrd="2" destOrd="0" presId="urn:microsoft.com/office/officeart/2005/8/layout/list1"/>
    <dgm:cxn modelId="{28909AC0-C3AD-4D26-A5A1-07AC90562368}" type="presParOf" srcId="{97B87CE1-B461-43C5-A847-B4D408DF435A}" destId="{690AD7D7-2BAA-4422-BFBE-C9A47F6B7841}" srcOrd="3" destOrd="0" presId="urn:microsoft.com/office/officeart/2005/8/layout/list1"/>
    <dgm:cxn modelId="{60863237-15B8-4AB1-B540-C13722EFE167}" type="presParOf" srcId="{97B87CE1-B461-43C5-A847-B4D408DF435A}" destId="{A9D6C787-5FA0-4030-AA9E-A46629536111}" srcOrd="4" destOrd="0" presId="urn:microsoft.com/office/officeart/2005/8/layout/list1"/>
    <dgm:cxn modelId="{B8772B32-C1DC-4109-B1F3-B579698FF228}" type="presParOf" srcId="{A9D6C787-5FA0-4030-AA9E-A46629536111}" destId="{0D605E14-60F2-496C-B484-C0FAA000E6A4}" srcOrd="0" destOrd="0" presId="urn:microsoft.com/office/officeart/2005/8/layout/list1"/>
    <dgm:cxn modelId="{CB4AB8DE-9A7E-490C-8D3E-C11825155A16}" type="presParOf" srcId="{A9D6C787-5FA0-4030-AA9E-A46629536111}" destId="{6BA1EA9D-2CD7-4411-9B77-B4E1C916DD92}" srcOrd="1" destOrd="0" presId="urn:microsoft.com/office/officeart/2005/8/layout/list1"/>
    <dgm:cxn modelId="{447578C2-DC6E-480E-8869-8AA322A671EF}" type="presParOf" srcId="{97B87CE1-B461-43C5-A847-B4D408DF435A}" destId="{8A65CF5B-7C7B-4D20-90B7-6ABE10DE1E24}" srcOrd="5" destOrd="0" presId="urn:microsoft.com/office/officeart/2005/8/layout/list1"/>
    <dgm:cxn modelId="{6B7A80F6-F257-49B5-8E8D-4BB7D0B1EE5F}" type="presParOf" srcId="{97B87CE1-B461-43C5-A847-B4D408DF435A}" destId="{2ED3396E-6BFB-4D5C-A671-2A5898C0526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9FC21-898E-4468-BC6F-E65804E10C8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NZ"/>
        </a:p>
      </dgm:t>
    </dgm:pt>
    <dgm:pt modelId="{22C09CEF-57C0-41D5-9269-8F760457D49E}">
      <dgm:prSet phldrT="[Text]" custT="1"/>
      <dgm:spPr/>
      <dgm:t>
        <a:bodyPr/>
        <a:lstStyle/>
        <a:p>
          <a:r>
            <a:rPr lang="en-NZ" sz="2000" dirty="0" smtClean="0"/>
            <a:t>The way you lead</a:t>
          </a:r>
          <a:endParaRPr lang="en-NZ" sz="2000" dirty="0"/>
        </a:p>
      </dgm:t>
    </dgm:pt>
    <dgm:pt modelId="{1E667A95-95C0-4251-99F7-A2521E25BF00}" type="parTrans" cxnId="{DB9456D3-1E2E-48CE-9176-88239B5AC86E}">
      <dgm:prSet/>
      <dgm:spPr/>
      <dgm:t>
        <a:bodyPr/>
        <a:lstStyle/>
        <a:p>
          <a:endParaRPr lang="en-NZ"/>
        </a:p>
      </dgm:t>
    </dgm:pt>
    <dgm:pt modelId="{685C5CF2-6666-446E-BFE2-16D6783BBD5C}" type="sibTrans" cxnId="{DB9456D3-1E2E-48CE-9176-88239B5AC86E}">
      <dgm:prSet/>
      <dgm:spPr/>
      <dgm:t>
        <a:bodyPr/>
        <a:lstStyle/>
        <a:p>
          <a:endParaRPr lang="en-NZ"/>
        </a:p>
      </dgm:t>
    </dgm:pt>
    <dgm:pt modelId="{07BFECB5-0DEB-4475-85D9-77507EA610B5}">
      <dgm:prSet phldrT="[Text]" custT="1"/>
      <dgm:spPr/>
      <dgm:t>
        <a:bodyPr/>
        <a:lstStyle/>
        <a:p>
          <a:r>
            <a:rPr lang="en-NZ" sz="2000" dirty="0" smtClean="0"/>
            <a:t>The way you work</a:t>
          </a:r>
          <a:endParaRPr lang="en-NZ" sz="2000" dirty="0"/>
        </a:p>
      </dgm:t>
    </dgm:pt>
    <dgm:pt modelId="{15D94D00-3489-4025-BC6D-EA9746C1E31C}" type="parTrans" cxnId="{B7C9D454-C9AF-41B0-B6D9-CC8146C55F01}">
      <dgm:prSet/>
      <dgm:spPr/>
      <dgm:t>
        <a:bodyPr/>
        <a:lstStyle/>
        <a:p>
          <a:endParaRPr lang="en-NZ"/>
        </a:p>
      </dgm:t>
    </dgm:pt>
    <dgm:pt modelId="{3005F03D-8F2C-4ACD-AA95-9F73229495B9}" type="sibTrans" cxnId="{B7C9D454-C9AF-41B0-B6D9-CC8146C55F01}">
      <dgm:prSet/>
      <dgm:spPr/>
      <dgm:t>
        <a:bodyPr/>
        <a:lstStyle/>
        <a:p>
          <a:endParaRPr lang="en-NZ"/>
        </a:p>
      </dgm:t>
    </dgm:pt>
    <dgm:pt modelId="{74B689A2-DEC8-4A32-85BC-5A2D21A98889}">
      <dgm:prSet phldrT="[Text]" custT="1"/>
      <dgm:spPr/>
      <dgm:t>
        <a:bodyPr/>
        <a:lstStyle/>
        <a:p>
          <a:r>
            <a:rPr lang="en-NZ" sz="2000" dirty="0" smtClean="0"/>
            <a:t>The way you connect</a:t>
          </a:r>
          <a:endParaRPr lang="en-NZ" sz="2000" dirty="0"/>
        </a:p>
      </dgm:t>
    </dgm:pt>
    <dgm:pt modelId="{F0316964-0694-461F-9CF7-338281FDFDAE}" type="parTrans" cxnId="{FE59E51F-4A39-4A1D-9570-F4F674950D3C}">
      <dgm:prSet/>
      <dgm:spPr/>
      <dgm:t>
        <a:bodyPr/>
        <a:lstStyle/>
        <a:p>
          <a:endParaRPr lang="en-NZ"/>
        </a:p>
      </dgm:t>
    </dgm:pt>
    <dgm:pt modelId="{D3DA51BA-E3FA-42BD-94F5-AA77C16B3F43}" type="sibTrans" cxnId="{FE59E51F-4A39-4A1D-9570-F4F674950D3C}">
      <dgm:prSet/>
      <dgm:spPr/>
      <dgm:t>
        <a:bodyPr/>
        <a:lstStyle/>
        <a:p>
          <a:endParaRPr lang="en-NZ"/>
        </a:p>
      </dgm:t>
    </dgm:pt>
    <dgm:pt modelId="{555C5D87-9B31-4261-8334-52231ECDC266}">
      <dgm:prSet phldrT="[Text]" custT="1"/>
      <dgm:spPr/>
      <dgm:t>
        <a:bodyPr/>
        <a:lstStyle/>
        <a:p>
          <a:r>
            <a:rPr lang="en-NZ" sz="2000" dirty="0" smtClean="0"/>
            <a:t>The place you work</a:t>
          </a:r>
          <a:endParaRPr lang="en-NZ" sz="2000" dirty="0"/>
        </a:p>
      </dgm:t>
    </dgm:pt>
    <dgm:pt modelId="{FB62CAE5-BCA2-4B77-81D9-7E8A9CCF88CA}" type="parTrans" cxnId="{4349B691-A751-4C38-A506-0B454A7B15AC}">
      <dgm:prSet/>
      <dgm:spPr/>
      <dgm:t>
        <a:bodyPr/>
        <a:lstStyle/>
        <a:p>
          <a:endParaRPr lang="en-NZ"/>
        </a:p>
      </dgm:t>
    </dgm:pt>
    <dgm:pt modelId="{121E58CB-4B5A-47B7-B06D-8000039BFD83}" type="sibTrans" cxnId="{4349B691-A751-4C38-A506-0B454A7B15AC}">
      <dgm:prSet/>
      <dgm:spPr/>
      <dgm:t>
        <a:bodyPr/>
        <a:lstStyle/>
        <a:p>
          <a:endParaRPr lang="en-NZ"/>
        </a:p>
      </dgm:t>
    </dgm:pt>
    <dgm:pt modelId="{FDEBC659-2E05-4B6D-94D2-0DEDFCD835F2}" type="pres">
      <dgm:prSet presAssocID="{AF39FC21-898E-4468-BC6F-E65804E10C86}" presName="Name0" presStyleCnt="0">
        <dgm:presLayoutVars>
          <dgm:dir/>
          <dgm:resizeHandles val="exact"/>
        </dgm:presLayoutVars>
      </dgm:prSet>
      <dgm:spPr/>
      <dgm:t>
        <a:bodyPr/>
        <a:lstStyle/>
        <a:p>
          <a:endParaRPr lang="en-NZ"/>
        </a:p>
      </dgm:t>
    </dgm:pt>
    <dgm:pt modelId="{93609764-0AE1-4EFD-A74C-AC683DDB015F}" type="pres">
      <dgm:prSet presAssocID="{22C09CEF-57C0-41D5-9269-8F760457D49E}" presName="compNode" presStyleCnt="0"/>
      <dgm:spPr/>
    </dgm:pt>
    <dgm:pt modelId="{92DE0C21-0F94-46CE-B8A9-983C9F563419}" type="pres">
      <dgm:prSet presAssocID="{22C09CEF-57C0-41D5-9269-8F760457D49E}" presName="pict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t>
        <a:bodyPr/>
        <a:lstStyle/>
        <a:p>
          <a:endParaRPr lang="en-NZ"/>
        </a:p>
      </dgm:t>
    </dgm:pt>
    <dgm:pt modelId="{664CC80F-FE6B-40F9-A35A-61AB5905BF92}" type="pres">
      <dgm:prSet presAssocID="{22C09CEF-57C0-41D5-9269-8F760457D49E}" presName="textRect" presStyleLbl="revTx" presStyleIdx="0" presStyleCnt="4">
        <dgm:presLayoutVars>
          <dgm:bulletEnabled val="1"/>
        </dgm:presLayoutVars>
      </dgm:prSet>
      <dgm:spPr/>
      <dgm:t>
        <a:bodyPr/>
        <a:lstStyle/>
        <a:p>
          <a:endParaRPr lang="en-NZ"/>
        </a:p>
      </dgm:t>
    </dgm:pt>
    <dgm:pt modelId="{E5440F06-E9DC-4D15-9DB4-C9501BB6105F}" type="pres">
      <dgm:prSet presAssocID="{685C5CF2-6666-446E-BFE2-16D6783BBD5C}" presName="sibTrans" presStyleLbl="sibTrans2D1" presStyleIdx="0" presStyleCnt="0"/>
      <dgm:spPr/>
      <dgm:t>
        <a:bodyPr/>
        <a:lstStyle/>
        <a:p>
          <a:endParaRPr lang="en-NZ"/>
        </a:p>
      </dgm:t>
    </dgm:pt>
    <dgm:pt modelId="{B98EFE3E-273F-4F34-B16F-2C35F4C2EFB2}" type="pres">
      <dgm:prSet presAssocID="{07BFECB5-0DEB-4475-85D9-77507EA610B5}" presName="compNode" presStyleCnt="0"/>
      <dgm:spPr/>
    </dgm:pt>
    <dgm:pt modelId="{D35A3BAC-9796-41C7-A364-5EE17896250E}" type="pres">
      <dgm:prSet presAssocID="{07BFECB5-0DEB-4475-85D9-77507EA610B5}"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t>
        <a:bodyPr/>
        <a:lstStyle/>
        <a:p>
          <a:endParaRPr lang="en-NZ"/>
        </a:p>
      </dgm:t>
    </dgm:pt>
    <dgm:pt modelId="{F4499B32-AA62-44B0-933D-733E2962C94D}" type="pres">
      <dgm:prSet presAssocID="{07BFECB5-0DEB-4475-85D9-77507EA610B5}" presName="textRect" presStyleLbl="revTx" presStyleIdx="1" presStyleCnt="4" custScaleX="122459">
        <dgm:presLayoutVars>
          <dgm:bulletEnabled val="1"/>
        </dgm:presLayoutVars>
      </dgm:prSet>
      <dgm:spPr/>
      <dgm:t>
        <a:bodyPr/>
        <a:lstStyle/>
        <a:p>
          <a:endParaRPr lang="en-NZ"/>
        </a:p>
      </dgm:t>
    </dgm:pt>
    <dgm:pt modelId="{505E7A1A-AEF2-4ED3-9CD7-27F1BCA99EF1}" type="pres">
      <dgm:prSet presAssocID="{3005F03D-8F2C-4ACD-AA95-9F73229495B9}" presName="sibTrans" presStyleLbl="sibTrans2D1" presStyleIdx="0" presStyleCnt="0"/>
      <dgm:spPr/>
      <dgm:t>
        <a:bodyPr/>
        <a:lstStyle/>
        <a:p>
          <a:endParaRPr lang="en-NZ"/>
        </a:p>
      </dgm:t>
    </dgm:pt>
    <dgm:pt modelId="{9349DE34-153D-4844-BFEA-063BFE10B5B5}" type="pres">
      <dgm:prSet presAssocID="{74B689A2-DEC8-4A32-85BC-5A2D21A98889}" presName="compNode" presStyleCnt="0"/>
      <dgm:spPr/>
    </dgm:pt>
    <dgm:pt modelId="{644BAE11-0042-4C1F-B8DA-05244FB02BFF}" type="pres">
      <dgm:prSet presAssocID="{74B689A2-DEC8-4A32-85BC-5A2D21A98889}" presName="pictRect" presStyleLbl="node1" presStyleIdx="2" presStyleCnt="4" custLinFactNeighborY="-3811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t>
        <a:bodyPr/>
        <a:lstStyle/>
        <a:p>
          <a:endParaRPr lang="en-NZ"/>
        </a:p>
      </dgm:t>
    </dgm:pt>
    <dgm:pt modelId="{2344FDD8-8EF4-4E7B-A7D8-06B2A922F816}" type="pres">
      <dgm:prSet presAssocID="{74B689A2-DEC8-4A32-85BC-5A2D21A98889}" presName="textRect" presStyleLbl="revTx" presStyleIdx="2" presStyleCnt="4" custScaleX="122459" custLinFactNeighborY="-70783">
        <dgm:presLayoutVars>
          <dgm:bulletEnabled val="1"/>
        </dgm:presLayoutVars>
      </dgm:prSet>
      <dgm:spPr/>
      <dgm:t>
        <a:bodyPr/>
        <a:lstStyle/>
        <a:p>
          <a:endParaRPr lang="en-NZ"/>
        </a:p>
      </dgm:t>
    </dgm:pt>
    <dgm:pt modelId="{4C083352-C26B-447D-B203-CF72B033353F}" type="pres">
      <dgm:prSet presAssocID="{D3DA51BA-E3FA-42BD-94F5-AA77C16B3F43}" presName="sibTrans" presStyleLbl="sibTrans2D1" presStyleIdx="0" presStyleCnt="0"/>
      <dgm:spPr/>
      <dgm:t>
        <a:bodyPr/>
        <a:lstStyle/>
        <a:p>
          <a:endParaRPr lang="en-NZ"/>
        </a:p>
      </dgm:t>
    </dgm:pt>
    <dgm:pt modelId="{CBFE5B58-63D1-41DB-A96A-544AC8209FBB}" type="pres">
      <dgm:prSet presAssocID="{555C5D87-9B31-4261-8334-52231ECDC266}" presName="compNode" presStyleCnt="0"/>
      <dgm:spPr/>
    </dgm:pt>
    <dgm:pt modelId="{ED85A4FD-2F0B-4EE8-9044-969ECE8AE453}" type="pres">
      <dgm:prSet presAssocID="{555C5D87-9B31-4261-8334-52231ECDC266}" presName="pictRect" presStyleLbl="node1" presStyleIdx="3" presStyleCnt="4" custLinFactNeighborY="-3811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dgm:spPr>
      <dgm:t>
        <a:bodyPr/>
        <a:lstStyle/>
        <a:p>
          <a:endParaRPr lang="en-NZ"/>
        </a:p>
      </dgm:t>
    </dgm:pt>
    <dgm:pt modelId="{568B0F9C-D5FB-4C96-BC77-1A8015B6E596}" type="pres">
      <dgm:prSet presAssocID="{555C5D87-9B31-4261-8334-52231ECDC266}" presName="textRect" presStyleLbl="revTx" presStyleIdx="3" presStyleCnt="4" custScaleX="118586" custLinFactNeighborX="-8692" custLinFactNeighborY="-70783">
        <dgm:presLayoutVars>
          <dgm:bulletEnabled val="1"/>
        </dgm:presLayoutVars>
      </dgm:prSet>
      <dgm:spPr/>
      <dgm:t>
        <a:bodyPr/>
        <a:lstStyle/>
        <a:p>
          <a:endParaRPr lang="en-NZ"/>
        </a:p>
      </dgm:t>
    </dgm:pt>
  </dgm:ptLst>
  <dgm:cxnLst>
    <dgm:cxn modelId="{FE59E51F-4A39-4A1D-9570-F4F674950D3C}" srcId="{AF39FC21-898E-4468-BC6F-E65804E10C86}" destId="{74B689A2-DEC8-4A32-85BC-5A2D21A98889}" srcOrd="2" destOrd="0" parTransId="{F0316964-0694-461F-9CF7-338281FDFDAE}" sibTransId="{D3DA51BA-E3FA-42BD-94F5-AA77C16B3F43}"/>
    <dgm:cxn modelId="{4349B691-A751-4C38-A506-0B454A7B15AC}" srcId="{AF39FC21-898E-4468-BC6F-E65804E10C86}" destId="{555C5D87-9B31-4261-8334-52231ECDC266}" srcOrd="3" destOrd="0" parTransId="{FB62CAE5-BCA2-4B77-81D9-7E8A9CCF88CA}" sibTransId="{121E58CB-4B5A-47B7-B06D-8000039BFD83}"/>
    <dgm:cxn modelId="{BFBF1736-7440-4704-A4B9-8A4D505B41CF}" type="presOf" srcId="{3005F03D-8F2C-4ACD-AA95-9F73229495B9}" destId="{505E7A1A-AEF2-4ED3-9CD7-27F1BCA99EF1}" srcOrd="0" destOrd="0" presId="urn:microsoft.com/office/officeart/2005/8/layout/pList1"/>
    <dgm:cxn modelId="{2D94E7CD-9704-4A6E-9AB2-667FC8BC42A1}" type="presOf" srcId="{22C09CEF-57C0-41D5-9269-8F760457D49E}" destId="{664CC80F-FE6B-40F9-A35A-61AB5905BF92}" srcOrd="0" destOrd="0" presId="urn:microsoft.com/office/officeart/2005/8/layout/pList1"/>
    <dgm:cxn modelId="{1666D9DE-2D4C-43A9-B417-439C1C11FCDD}" type="presOf" srcId="{685C5CF2-6666-446E-BFE2-16D6783BBD5C}" destId="{E5440F06-E9DC-4D15-9DB4-C9501BB6105F}" srcOrd="0" destOrd="0" presId="urn:microsoft.com/office/officeart/2005/8/layout/pList1"/>
    <dgm:cxn modelId="{B8BB9F78-938C-4EAC-AB9B-A68C16A93152}" type="presOf" srcId="{AF39FC21-898E-4468-BC6F-E65804E10C86}" destId="{FDEBC659-2E05-4B6D-94D2-0DEDFCD835F2}" srcOrd="0" destOrd="0" presId="urn:microsoft.com/office/officeart/2005/8/layout/pList1"/>
    <dgm:cxn modelId="{D26FC8F3-6D89-45A4-BE02-7E0A2F010932}" type="presOf" srcId="{555C5D87-9B31-4261-8334-52231ECDC266}" destId="{568B0F9C-D5FB-4C96-BC77-1A8015B6E596}" srcOrd="0" destOrd="0" presId="urn:microsoft.com/office/officeart/2005/8/layout/pList1"/>
    <dgm:cxn modelId="{2930D5CC-077E-4A53-B5FA-13951541DF02}" type="presOf" srcId="{07BFECB5-0DEB-4475-85D9-77507EA610B5}" destId="{F4499B32-AA62-44B0-933D-733E2962C94D}" srcOrd="0" destOrd="0" presId="urn:microsoft.com/office/officeart/2005/8/layout/pList1"/>
    <dgm:cxn modelId="{FBD9AA86-DF43-4DBD-8B68-D38BFCA3EB25}" type="presOf" srcId="{74B689A2-DEC8-4A32-85BC-5A2D21A98889}" destId="{2344FDD8-8EF4-4E7B-A7D8-06B2A922F816}" srcOrd="0" destOrd="0" presId="urn:microsoft.com/office/officeart/2005/8/layout/pList1"/>
    <dgm:cxn modelId="{B7C9D454-C9AF-41B0-B6D9-CC8146C55F01}" srcId="{AF39FC21-898E-4468-BC6F-E65804E10C86}" destId="{07BFECB5-0DEB-4475-85D9-77507EA610B5}" srcOrd="1" destOrd="0" parTransId="{15D94D00-3489-4025-BC6D-EA9746C1E31C}" sibTransId="{3005F03D-8F2C-4ACD-AA95-9F73229495B9}"/>
    <dgm:cxn modelId="{DB9456D3-1E2E-48CE-9176-88239B5AC86E}" srcId="{AF39FC21-898E-4468-BC6F-E65804E10C86}" destId="{22C09CEF-57C0-41D5-9269-8F760457D49E}" srcOrd="0" destOrd="0" parTransId="{1E667A95-95C0-4251-99F7-A2521E25BF00}" sibTransId="{685C5CF2-6666-446E-BFE2-16D6783BBD5C}"/>
    <dgm:cxn modelId="{246D82EF-3D73-450A-97D7-C47E2F246684}" type="presOf" srcId="{D3DA51BA-E3FA-42BD-94F5-AA77C16B3F43}" destId="{4C083352-C26B-447D-B203-CF72B033353F}" srcOrd="0" destOrd="0" presId="urn:microsoft.com/office/officeart/2005/8/layout/pList1"/>
    <dgm:cxn modelId="{AFFC2ED3-0AE3-43E8-83DA-F4241FE5C853}" type="presParOf" srcId="{FDEBC659-2E05-4B6D-94D2-0DEDFCD835F2}" destId="{93609764-0AE1-4EFD-A74C-AC683DDB015F}" srcOrd="0" destOrd="0" presId="urn:microsoft.com/office/officeart/2005/8/layout/pList1"/>
    <dgm:cxn modelId="{0966DE39-354E-4951-9C33-E3A367AFAADB}" type="presParOf" srcId="{93609764-0AE1-4EFD-A74C-AC683DDB015F}" destId="{92DE0C21-0F94-46CE-B8A9-983C9F563419}" srcOrd="0" destOrd="0" presId="urn:microsoft.com/office/officeart/2005/8/layout/pList1"/>
    <dgm:cxn modelId="{46130BDC-537C-4858-A906-4598C00E8D05}" type="presParOf" srcId="{93609764-0AE1-4EFD-A74C-AC683DDB015F}" destId="{664CC80F-FE6B-40F9-A35A-61AB5905BF92}" srcOrd="1" destOrd="0" presId="urn:microsoft.com/office/officeart/2005/8/layout/pList1"/>
    <dgm:cxn modelId="{F816E96E-32C2-432D-96E3-A1FFE5F0A0DD}" type="presParOf" srcId="{FDEBC659-2E05-4B6D-94D2-0DEDFCD835F2}" destId="{E5440F06-E9DC-4D15-9DB4-C9501BB6105F}" srcOrd="1" destOrd="0" presId="urn:microsoft.com/office/officeart/2005/8/layout/pList1"/>
    <dgm:cxn modelId="{4DC3CC8E-A7F1-4DD3-B858-9C80452E708F}" type="presParOf" srcId="{FDEBC659-2E05-4B6D-94D2-0DEDFCD835F2}" destId="{B98EFE3E-273F-4F34-B16F-2C35F4C2EFB2}" srcOrd="2" destOrd="0" presId="urn:microsoft.com/office/officeart/2005/8/layout/pList1"/>
    <dgm:cxn modelId="{6FD293CD-6231-4B76-99E7-7B9DB12069C2}" type="presParOf" srcId="{B98EFE3E-273F-4F34-B16F-2C35F4C2EFB2}" destId="{D35A3BAC-9796-41C7-A364-5EE17896250E}" srcOrd="0" destOrd="0" presId="urn:microsoft.com/office/officeart/2005/8/layout/pList1"/>
    <dgm:cxn modelId="{C774B179-D4F7-4895-9B12-FC92C1A9CF7B}" type="presParOf" srcId="{B98EFE3E-273F-4F34-B16F-2C35F4C2EFB2}" destId="{F4499B32-AA62-44B0-933D-733E2962C94D}" srcOrd="1" destOrd="0" presId="urn:microsoft.com/office/officeart/2005/8/layout/pList1"/>
    <dgm:cxn modelId="{7577063D-C47A-4EE9-9557-E8E4B227AC33}" type="presParOf" srcId="{FDEBC659-2E05-4B6D-94D2-0DEDFCD835F2}" destId="{505E7A1A-AEF2-4ED3-9CD7-27F1BCA99EF1}" srcOrd="3" destOrd="0" presId="urn:microsoft.com/office/officeart/2005/8/layout/pList1"/>
    <dgm:cxn modelId="{31E081A2-54AE-4C88-A78C-3CAADD374890}" type="presParOf" srcId="{FDEBC659-2E05-4B6D-94D2-0DEDFCD835F2}" destId="{9349DE34-153D-4844-BFEA-063BFE10B5B5}" srcOrd="4" destOrd="0" presId="urn:microsoft.com/office/officeart/2005/8/layout/pList1"/>
    <dgm:cxn modelId="{BE011CDD-7D47-4956-B43A-B933B9C7EDE8}" type="presParOf" srcId="{9349DE34-153D-4844-BFEA-063BFE10B5B5}" destId="{644BAE11-0042-4C1F-B8DA-05244FB02BFF}" srcOrd="0" destOrd="0" presId="urn:microsoft.com/office/officeart/2005/8/layout/pList1"/>
    <dgm:cxn modelId="{094309DE-2ADF-4B11-AAAB-7E0806D5B59A}" type="presParOf" srcId="{9349DE34-153D-4844-BFEA-063BFE10B5B5}" destId="{2344FDD8-8EF4-4E7B-A7D8-06B2A922F816}" srcOrd="1" destOrd="0" presId="urn:microsoft.com/office/officeart/2005/8/layout/pList1"/>
    <dgm:cxn modelId="{E32618CB-9118-4812-91B7-39C553AF4351}" type="presParOf" srcId="{FDEBC659-2E05-4B6D-94D2-0DEDFCD835F2}" destId="{4C083352-C26B-447D-B203-CF72B033353F}" srcOrd="5" destOrd="0" presId="urn:microsoft.com/office/officeart/2005/8/layout/pList1"/>
    <dgm:cxn modelId="{C3190676-3D36-4E5B-B137-D083815CD694}" type="presParOf" srcId="{FDEBC659-2E05-4B6D-94D2-0DEDFCD835F2}" destId="{CBFE5B58-63D1-41DB-A96A-544AC8209FBB}" srcOrd="6" destOrd="0" presId="urn:microsoft.com/office/officeart/2005/8/layout/pList1"/>
    <dgm:cxn modelId="{0B752064-F0C9-454A-BB55-E13023136E06}" type="presParOf" srcId="{CBFE5B58-63D1-41DB-A96A-544AC8209FBB}" destId="{ED85A4FD-2F0B-4EE8-9044-969ECE8AE453}" srcOrd="0" destOrd="0" presId="urn:microsoft.com/office/officeart/2005/8/layout/pList1"/>
    <dgm:cxn modelId="{B34A37F9-6180-4347-8E12-BEB5E5AEB734}" type="presParOf" srcId="{CBFE5B58-63D1-41DB-A96A-544AC8209FBB}" destId="{568B0F9C-D5FB-4C96-BC77-1A8015B6E59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9502B-B446-4ACC-8FE2-5FF00D9D6A4C}">
      <dsp:nvSpPr>
        <dsp:cNvPr id="0" name=""/>
        <dsp:cNvSpPr/>
      </dsp:nvSpPr>
      <dsp:spPr>
        <a:xfrm>
          <a:off x="0" y="358448"/>
          <a:ext cx="8064574" cy="1764000"/>
        </a:xfrm>
        <a:prstGeom prst="rect">
          <a:avLst/>
        </a:prstGeom>
        <a:solidFill>
          <a:schemeClr val="lt1">
            <a:alpha val="90000"/>
            <a:hueOff val="0"/>
            <a:satOff val="0"/>
            <a:lumOff val="0"/>
            <a:alphaOff val="0"/>
          </a:schemeClr>
        </a:solidFill>
        <a:ln w="25400" cap="flat" cmpd="sng" algn="ctr">
          <a:solidFill>
            <a:srgbClr val="002E5C"/>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01" tIns="416560" rIns="62590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smtClean="0">
              <a:solidFill>
                <a:srgbClr val="003366"/>
              </a:solidFill>
            </a:rPr>
            <a:t>Improved wellbeing</a:t>
          </a:r>
          <a:endParaRPr lang="en-NZ" sz="2000" kern="1200" dirty="0"/>
        </a:p>
        <a:p>
          <a:pPr marL="228600" lvl="1" indent="-228600" algn="l" defTabSz="889000">
            <a:lnSpc>
              <a:spcPct val="90000"/>
            </a:lnSpc>
            <a:spcBef>
              <a:spcPct val="0"/>
            </a:spcBef>
            <a:spcAft>
              <a:spcPct val="15000"/>
            </a:spcAft>
            <a:buChar char="••"/>
          </a:pPr>
          <a:r>
            <a:rPr lang="en-NZ" sz="2000" kern="1200" smtClean="0">
              <a:solidFill>
                <a:srgbClr val="003366"/>
              </a:solidFill>
            </a:rPr>
            <a:t>Increased energy and motivation</a:t>
          </a:r>
          <a:endParaRPr lang="en-NZ" sz="2000" kern="1200" dirty="0" smtClean="0">
            <a:solidFill>
              <a:srgbClr val="003366"/>
            </a:solidFill>
          </a:endParaRPr>
        </a:p>
        <a:p>
          <a:pPr marL="228600" lvl="1" indent="-228600" algn="l" defTabSz="889000">
            <a:lnSpc>
              <a:spcPct val="90000"/>
            </a:lnSpc>
            <a:spcBef>
              <a:spcPct val="0"/>
            </a:spcBef>
            <a:spcAft>
              <a:spcPct val="15000"/>
            </a:spcAft>
            <a:buChar char="••"/>
          </a:pPr>
          <a:r>
            <a:rPr lang="en-NZ" sz="2000" kern="1200" smtClean="0">
              <a:solidFill>
                <a:srgbClr val="003366"/>
              </a:solidFill>
            </a:rPr>
            <a:t>Increased job satisfaction</a:t>
          </a:r>
          <a:endParaRPr lang="en-NZ" sz="2000" kern="1200" dirty="0" smtClean="0">
            <a:solidFill>
              <a:srgbClr val="003366"/>
            </a:solidFill>
          </a:endParaRPr>
        </a:p>
        <a:p>
          <a:pPr marL="228600" lvl="1" indent="-228600" algn="l" defTabSz="889000">
            <a:lnSpc>
              <a:spcPct val="90000"/>
            </a:lnSpc>
            <a:spcBef>
              <a:spcPct val="0"/>
            </a:spcBef>
            <a:spcAft>
              <a:spcPct val="15000"/>
            </a:spcAft>
            <a:buChar char="••"/>
          </a:pPr>
          <a:r>
            <a:rPr lang="en-NZ" sz="2000" kern="1200" dirty="0" smtClean="0">
              <a:solidFill>
                <a:srgbClr val="003366"/>
              </a:solidFill>
            </a:rPr>
            <a:t>Increased work-life balance</a:t>
          </a:r>
        </a:p>
      </dsp:txBody>
      <dsp:txXfrm>
        <a:off x="0" y="358448"/>
        <a:ext cx="8064574" cy="1764000"/>
      </dsp:txXfrm>
    </dsp:sp>
    <dsp:sp modelId="{7976EF6F-4990-4A30-97A8-0FBCCD4C2061}">
      <dsp:nvSpPr>
        <dsp:cNvPr id="0" name=""/>
        <dsp:cNvSpPr/>
      </dsp:nvSpPr>
      <dsp:spPr>
        <a:xfrm>
          <a:off x="431724" y="57078"/>
          <a:ext cx="5645201" cy="590400"/>
        </a:xfrm>
        <a:prstGeom prst="roundRect">
          <a:avLst/>
        </a:prstGeom>
        <a:solidFill>
          <a:srgbClr val="0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75" tIns="0" rIns="213375" bIns="0" numCol="1" spcCol="1270" anchor="ctr" anchorCtr="0">
          <a:noAutofit/>
        </a:bodyPr>
        <a:lstStyle/>
        <a:p>
          <a:pPr lvl="0" algn="l" defTabSz="889000">
            <a:lnSpc>
              <a:spcPct val="90000"/>
            </a:lnSpc>
            <a:spcBef>
              <a:spcPct val="0"/>
            </a:spcBef>
            <a:spcAft>
              <a:spcPct val="35000"/>
            </a:spcAft>
          </a:pPr>
          <a:r>
            <a:rPr lang="en-NZ" sz="2000" b="1" kern="1200" dirty="0" smtClean="0"/>
            <a:t>For the people</a:t>
          </a:r>
          <a:endParaRPr lang="en-NZ" sz="2000" b="1" kern="1200" dirty="0"/>
        </a:p>
      </dsp:txBody>
      <dsp:txXfrm>
        <a:off x="460545" y="85899"/>
        <a:ext cx="5587559" cy="532758"/>
      </dsp:txXfrm>
    </dsp:sp>
    <dsp:sp modelId="{2ED3396E-6BFB-4D5C-A671-2A5898C0526C}">
      <dsp:nvSpPr>
        <dsp:cNvPr id="0" name=""/>
        <dsp:cNvSpPr/>
      </dsp:nvSpPr>
      <dsp:spPr>
        <a:xfrm>
          <a:off x="0" y="2525648"/>
          <a:ext cx="8064574" cy="2079000"/>
        </a:xfrm>
        <a:prstGeom prst="rect">
          <a:avLst/>
        </a:prstGeom>
        <a:solidFill>
          <a:schemeClr val="lt1">
            <a:alpha val="90000"/>
            <a:hueOff val="0"/>
            <a:satOff val="0"/>
            <a:lumOff val="0"/>
            <a:alphaOff val="0"/>
          </a:schemeClr>
        </a:solidFill>
        <a:ln w="25400" cap="flat" cmpd="sng" algn="ctr">
          <a:solidFill>
            <a:srgbClr val="002E5C"/>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01" tIns="416560" rIns="62590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smtClean="0">
              <a:solidFill>
                <a:srgbClr val="003366"/>
              </a:solidFill>
            </a:rPr>
            <a:t>Reduced absenteeism</a:t>
          </a:r>
          <a:endParaRPr lang="en-NZ" sz="2000" kern="1200" dirty="0"/>
        </a:p>
        <a:p>
          <a:pPr marL="228600" lvl="1" indent="-228600" algn="l" defTabSz="889000">
            <a:lnSpc>
              <a:spcPct val="90000"/>
            </a:lnSpc>
            <a:spcBef>
              <a:spcPct val="0"/>
            </a:spcBef>
            <a:spcAft>
              <a:spcPct val="15000"/>
            </a:spcAft>
            <a:buChar char="••"/>
          </a:pPr>
          <a:r>
            <a:rPr lang="en-NZ" sz="2000" kern="1200" smtClean="0">
              <a:solidFill>
                <a:srgbClr val="003366"/>
              </a:solidFill>
            </a:rPr>
            <a:t>Increased productivity</a:t>
          </a:r>
          <a:endParaRPr lang="en-NZ" sz="2000" kern="1200" dirty="0" smtClean="0">
            <a:solidFill>
              <a:srgbClr val="003366"/>
            </a:solidFill>
          </a:endParaRPr>
        </a:p>
        <a:p>
          <a:pPr marL="228600" lvl="1" indent="-228600" algn="l" defTabSz="889000">
            <a:lnSpc>
              <a:spcPct val="90000"/>
            </a:lnSpc>
            <a:spcBef>
              <a:spcPct val="0"/>
            </a:spcBef>
            <a:spcAft>
              <a:spcPct val="15000"/>
            </a:spcAft>
            <a:buChar char="••"/>
          </a:pPr>
          <a:r>
            <a:rPr lang="en-NZ" sz="2000" kern="1200" smtClean="0">
              <a:solidFill>
                <a:srgbClr val="003366"/>
              </a:solidFill>
            </a:rPr>
            <a:t>Improved staff morale and job satisfaction</a:t>
          </a:r>
          <a:endParaRPr lang="en-NZ" sz="2000" kern="1200" dirty="0" smtClean="0">
            <a:solidFill>
              <a:srgbClr val="003366"/>
            </a:solidFill>
          </a:endParaRPr>
        </a:p>
        <a:p>
          <a:pPr marL="228600" lvl="1" indent="-228600" algn="l" defTabSz="889000">
            <a:lnSpc>
              <a:spcPct val="90000"/>
            </a:lnSpc>
            <a:spcBef>
              <a:spcPct val="0"/>
            </a:spcBef>
            <a:spcAft>
              <a:spcPct val="15000"/>
            </a:spcAft>
            <a:buChar char="••"/>
          </a:pPr>
          <a:r>
            <a:rPr lang="en-NZ" sz="2000" kern="1200" smtClean="0">
              <a:solidFill>
                <a:srgbClr val="003366"/>
              </a:solidFill>
            </a:rPr>
            <a:t>Supports workplace health and safety</a:t>
          </a:r>
          <a:endParaRPr lang="en-NZ" sz="2000" kern="1200" dirty="0" smtClean="0">
            <a:solidFill>
              <a:srgbClr val="003366"/>
            </a:solidFill>
          </a:endParaRPr>
        </a:p>
        <a:p>
          <a:pPr marL="228600" lvl="1" indent="-228600" algn="l" defTabSz="889000">
            <a:lnSpc>
              <a:spcPct val="90000"/>
            </a:lnSpc>
            <a:spcBef>
              <a:spcPct val="0"/>
            </a:spcBef>
            <a:spcAft>
              <a:spcPct val="15000"/>
            </a:spcAft>
            <a:buChar char="••"/>
          </a:pPr>
          <a:r>
            <a:rPr lang="en-NZ" sz="2000" kern="1200" dirty="0" smtClean="0">
              <a:solidFill>
                <a:srgbClr val="003366"/>
              </a:solidFill>
            </a:rPr>
            <a:t>Improved corporate image</a:t>
          </a:r>
        </a:p>
      </dsp:txBody>
      <dsp:txXfrm>
        <a:off x="0" y="2525648"/>
        <a:ext cx="8064574" cy="2079000"/>
      </dsp:txXfrm>
    </dsp:sp>
    <dsp:sp modelId="{6BA1EA9D-2CD7-4411-9B77-B4E1C916DD92}">
      <dsp:nvSpPr>
        <dsp:cNvPr id="0" name=""/>
        <dsp:cNvSpPr/>
      </dsp:nvSpPr>
      <dsp:spPr>
        <a:xfrm>
          <a:off x="403228" y="2230448"/>
          <a:ext cx="5645201" cy="590400"/>
        </a:xfrm>
        <a:prstGeom prst="roundRect">
          <a:avLst/>
        </a:prstGeom>
        <a:solidFill>
          <a:srgbClr val="0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75" tIns="0" rIns="213375" bIns="0" numCol="1" spcCol="1270" anchor="ctr" anchorCtr="0">
          <a:noAutofit/>
        </a:bodyPr>
        <a:lstStyle/>
        <a:p>
          <a:pPr lvl="0" algn="l" defTabSz="889000">
            <a:lnSpc>
              <a:spcPct val="90000"/>
            </a:lnSpc>
            <a:spcBef>
              <a:spcPct val="0"/>
            </a:spcBef>
            <a:spcAft>
              <a:spcPct val="35000"/>
            </a:spcAft>
          </a:pPr>
          <a:r>
            <a:rPr lang="en-NZ" sz="2000" b="1" kern="1200" dirty="0" smtClean="0"/>
            <a:t>For the workplace</a:t>
          </a:r>
          <a:endParaRPr lang="en-NZ" sz="2000" b="1" kern="1200" dirty="0"/>
        </a:p>
      </dsp:txBody>
      <dsp:txXfrm>
        <a:off x="432049" y="2259269"/>
        <a:ext cx="5587559"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E0C21-0F94-46CE-B8A9-983C9F563419}">
      <dsp:nvSpPr>
        <dsp:cNvPr id="0" name=""/>
        <dsp:cNvSpPr/>
      </dsp:nvSpPr>
      <dsp:spPr>
        <a:xfrm>
          <a:off x="660388" y="1178"/>
          <a:ext cx="2613922" cy="180099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CC80F-FE6B-40F9-A35A-61AB5905BF92}">
      <dsp:nvSpPr>
        <dsp:cNvPr id="0" name=""/>
        <dsp:cNvSpPr/>
      </dsp:nvSpPr>
      <dsp:spPr>
        <a:xfrm>
          <a:off x="660388" y="1802170"/>
          <a:ext cx="2613922" cy="96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NZ" sz="2000" kern="1200" dirty="0" smtClean="0"/>
            <a:t>The way you lead</a:t>
          </a:r>
          <a:endParaRPr lang="en-NZ" sz="2000" kern="1200" dirty="0"/>
        </a:p>
      </dsp:txBody>
      <dsp:txXfrm>
        <a:off x="660388" y="1802170"/>
        <a:ext cx="2613922" cy="969765"/>
      </dsp:txXfrm>
    </dsp:sp>
    <dsp:sp modelId="{D35A3BAC-9796-41C7-A364-5EE17896250E}">
      <dsp:nvSpPr>
        <dsp:cNvPr id="0" name=""/>
        <dsp:cNvSpPr/>
      </dsp:nvSpPr>
      <dsp:spPr>
        <a:xfrm>
          <a:off x="3829343" y="1178"/>
          <a:ext cx="2613922" cy="180099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99B32-AA62-44B0-933D-733E2962C94D}">
      <dsp:nvSpPr>
        <dsp:cNvPr id="0" name=""/>
        <dsp:cNvSpPr/>
      </dsp:nvSpPr>
      <dsp:spPr>
        <a:xfrm>
          <a:off x="3535813" y="1802170"/>
          <a:ext cx="3200982" cy="96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NZ" sz="2000" kern="1200" dirty="0" smtClean="0"/>
            <a:t>The way you work</a:t>
          </a:r>
          <a:endParaRPr lang="en-NZ" sz="2000" kern="1200" dirty="0"/>
        </a:p>
      </dsp:txBody>
      <dsp:txXfrm>
        <a:off x="3535813" y="1802170"/>
        <a:ext cx="3200982" cy="969765"/>
      </dsp:txXfrm>
    </dsp:sp>
    <dsp:sp modelId="{644BAE11-0042-4C1F-B8DA-05244FB02BFF}">
      <dsp:nvSpPr>
        <dsp:cNvPr id="0" name=""/>
        <dsp:cNvSpPr/>
      </dsp:nvSpPr>
      <dsp:spPr>
        <a:xfrm>
          <a:off x="711007" y="2346879"/>
          <a:ext cx="2613922" cy="180099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4FDD8-8EF4-4E7B-A7D8-06B2A922F816}">
      <dsp:nvSpPr>
        <dsp:cNvPr id="0" name=""/>
        <dsp:cNvSpPr/>
      </dsp:nvSpPr>
      <dsp:spPr>
        <a:xfrm>
          <a:off x="417477" y="4147891"/>
          <a:ext cx="3200982" cy="96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NZ" sz="2000" kern="1200" dirty="0" smtClean="0"/>
            <a:t>The way you connect</a:t>
          </a:r>
          <a:endParaRPr lang="en-NZ" sz="2000" kern="1200" dirty="0"/>
        </a:p>
      </dsp:txBody>
      <dsp:txXfrm>
        <a:off x="417477" y="4147891"/>
        <a:ext cx="3200982" cy="969765"/>
      </dsp:txXfrm>
    </dsp:sp>
    <dsp:sp modelId="{ED85A4FD-2F0B-4EE8-9044-969ECE8AE453}">
      <dsp:nvSpPr>
        <dsp:cNvPr id="0" name=""/>
        <dsp:cNvSpPr/>
      </dsp:nvSpPr>
      <dsp:spPr>
        <a:xfrm>
          <a:off x="4122873" y="2346879"/>
          <a:ext cx="2613922" cy="180099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B0F9C-D5FB-4C96-BC77-1A8015B6E596}">
      <dsp:nvSpPr>
        <dsp:cNvPr id="0" name=""/>
        <dsp:cNvSpPr/>
      </dsp:nvSpPr>
      <dsp:spPr>
        <a:xfrm>
          <a:off x="3652760" y="4147891"/>
          <a:ext cx="3099745" cy="96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NZ" sz="2000" kern="1200" dirty="0" smtClean="0"/>
            <a:t>The place you work</a:t>
          </a:r>
          <a:endParaRPr lang="en-NZ" sz="2000" kern="1200" dirty="0"/>
        </a:p>
      </dsp:txBody>
      <dsp:txXfrm>
        <a:off x="3652760" y="4147891"/>
        <a:ext cx="3099745" cy="9697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AA8CC5-FA20-41E4-B6D3-74889C60EC87}" type="datetimeFigureOut">
              <a:rPr lang="en-NZ" smtClean="0"/>
              <a:t>6/07/2018</a:t>
            </a:fld>
            <a:endParaRPr lang="en-NZ"/>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6599AB6-0F38-4809-B1B6-8CC8C4999D64}" type="slidenum">
              <a:rPr lang="en-NZ" smtClean="0"/>
              <a:t>‹#›</a:t>
            </a:fld>
            <a:endParaRPr lang="en-NZ"/>
          </a:p>
        </p:txBody>
      </p:sp>
    </p:spTree>
    <p:extLst>
      <p:ext uri="{BB962C8B-B14F-4D97-AF65-F5344CB8AC3E}">
        <p14:creationId xmlns:p14="http://schemas.microsoft.com/office/powerpoint/2010/main" val="407567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Good4Work@hpa.org.nz"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1</a:t>
            </a:fld>
            <a:endParaRPr lang="en-NZ"/>
          </a:p>
        </p:txBody>
      </p:sp>
    </p:spTree>
    <p:extLst>
      <p:ext uri="{BB962C8B-B14F-4D97-AF65-F5344CB8AC3E}">
        <p14:creationId xmlns:p14="http://schemas.microsoft.com/office/powerpoint/2010/main" val="46094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Each of the 22 quiz statements have check</a:t>
            </a:r>
            <a:r>
              <a:rPr lang="en-NZ" sz="1200" dirty="0" smtClean="0">
                <a:latin typeface="Arial" pitchFamily="34" charset="0"/>
                <a:cs typeface="Arial" pitchFamily="34" charset="0"/>
              </a:rPr>
              <a:t>lists to check your workplace and to check in with your people.</a:t>
            </a:r>
          </a:p>
        </p:txBody>
      </p:sp>
      <p:sp>
        <p:nvSpPr>
          <p:cNvPr id="4" name="Slide Number Placeholder 3"/>
          <p:cNvSpPr>
            <a:spLocks noGrp="1"/>
          </p:cNvSpPr>
          <p:nvPr>
            <p:ph type="sldNum" sz="quarter" idx="10"/>
          </p:nvPr>
        </p:nvSpPr>
        <p:spPr/>
        <p:txBody>
          <a:bodyPr/>
          <a:lstStyle/>
          <a:p>
            <a:fld id="{96599AB6-0F38-4809-B1B6-8CC8C4999D64}" type="slidenum">
              <a:rPr lang="en-NZ" smtClean="0"/>
              <a:t>10</a:t>
            </a:fld>
            <a:endParaRPr lang="en-NZ"/>
          </a:p>
        </p:txBody>
      </p:sp>
    </p:spTree>
    <p:extLst>
      <p:ext uri="{BB962C8B-B14F-4D97-AF65-F5344CB8AC3E}">
        <p14:creationId xmlns:p14="http://schemas.microsoft.com/office/powerpoint/2010/main" val="209827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Decide what to work on. </a:t>
            </a:r>
          </a:p>
          <a:p>
            <a:endParaRPr lang="en-NZ" dirty="0" smtClean="0"/>
          </a:p>
          <a:p>
            <a:r>
              <a:rPr lang="en-NZ" dirty="0" smtClean="0"/>
              <a:t>Good4Work limits you to working on three actions at one</a:t>
            </a:r>
            <a:r>
              <a:rPr lang="en-NZ" baseline="0" dirty="0" smtClean="0"/>
              <a:t> time</a:t>
            </a:r>
            <a:r>
              <a:rPr lang="en-NZ" dirty="0" smtClean="0"/>
              <a:t> to</a:t>
            </a:r>
            <a:r>
              <a:rPr lang="en-NZ" baseline="0" dirty="0" smtClean="0"/>
              <a:t> help you stay focused and your actions manageable – ie, you can only move three actions into your ‘to do list’.</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11</a:t>
            </a:fld>
            <a:endParaRPr lang="en-NZ"/>
          </a:p>
        </p:txBody>
      </p:sp>
    </p:spTree>
    <p:extLst>
      <p:ext uri="{BB962C8B-B14F-4D97-AF65-F5344CB8AC3E}">
        <p14:creationId xmlns:p14="http://schemas.microsoft.com/office/powerpoint/2010/main" val="313278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It’s easy to add actions to your to</a:t>
            </a:r>
            <a:r>
              <a:rPr lang="en-NZ" baseline="0" dirty="0" smtClean="0"/>
              <a:t> do list – choose up to 3 to stay focused and manageable</a:t>
            </a:r>
          </a:p>
          <a:p>
            <a:endParaRPr lang="en-NZ" baseline="0" dirty="0" smtClean="0"/>
          </a:p>
          <a:p>
            <a:r>
              <a:rPr lang="en-NZ" baseline="0" dirty="0" smtClean="0"/>
              <a:t>You can also write your own actions</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12</a:t>
            </a:fld>
            <a:endParaRPr lang="en-NZ"/>
          </a:p>
        </p:txBody>
      </p:sp>
    </p:spTree>
    <p:extLst>
      <p:ext uri="{BB962C8B-B14F-4D97-AF65-F5344CB8AC3E}">
        <p14:creationId xmlns:p14="http://schemas.microsoft.com/office/powerpoint/2010/main" val="17532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Once you’ve completed your actions, move them to your completed list.</a:t>
            </a:r>
            <a:r>
              <a:rPr lang="en-NZ" baseline="0" dirty="0" smtClean="0"/>
              <a:t>  And then look at your results and engage with your team to chose your next actions.</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13</a:t>
            </a:fld>
            <a:endParaRPr lang="en-NZ"/>
          </a:p>
        </p:txBody>
      </p:sp>
    </p:spTree>
    <p:extLst>
      <p:ext uri="{BB962C8B-B14F-4D97-AF65-F5344CB8AC3E}">
        <p14:creationId xmlns:p14="http://schemas.microsoft.com/office/powerpoint/2010/main" val="313278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1" dirty="0" smtClean="0">
              <a:latin typeface="Arial" panose="020B0604020202020204" pitchFamily="34" charset="0"/>
              <a:cs typeface="Arial" panose="020B0604020202020204" pitchFamily="34" charset="0"/>
            </a:endParaRPr>
          </a:p>
          <a:p>
            <a:r>
              <a:rPr lang="en-NZ" sz="1200" b="0" dirty="0" smtClean="0">
                <a:latin typeface="Arial" panose="020B0604020202020204" pitchFamily="34" charset="0"/>
                <a:cs typeface="Arial" panose="020B0604020202020204" pitchFamily="34" charset="0"/>
              </a:rPr>
              <a:t>Example of what your Good4Work action list could look like</a:t>
            </a:r>
          </a:p>
          <a:p>
            <a:endParaRPr lang="en-NZ" sz="1200" b="1" dirty="0" smtClean="0">
              <a:latin typeface="Arial" panose="020B0604020202020204" pitchFamily="34" charset="0"/>
              <a:cs typeface="Arial" panose="020B0604020202020204" pitchFamily="34" charset="0"/>
            </a:endParaRPr>
          </a:p>
          <a:p>
            <a:r>
              <a:rPr lang="en-NZ" dirty="0" smtClean="0"/>
              <a:t>You can also </a:t>
            </a:r>
            <a:r>
              <a:rPr lang="en-NZ" baseline="0" dirty="0" smtClean="0"/>
              <a:t>write your own actions</a:t>
            </a:r>
          </a:p>
          <a:p>
            <a:endParaRPr lang="en-NZ" baseline="0" dirty="0" smtClean="0"/>
          </a:p>
          <a:p>
            <a:r>
              <a:rPr lang="en-NZ" baseline="0" dirty="0" smtClean="0"/>
              <a:t>Revisit resources to help complete action and click complete action when done.</a:t>
            </a:r>
          </a:p>
          <a:p>
            <a:endParaRPr lang="en-NZ" baseline="0" dirty="0" smtClean="0"/>
          </a:p>
          <a:p>
            <a:r>
              <a:rPr lang="en-NZ" baseline="0" dirty="0" smtClean="0"/>
              <a:t>You can remove actions from your ‘to do list’ – they move back into your results board</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14</a:t>
            </a:fld>
            <a:endParaRPr lang="en-NZ"/>
          </a:p>
        </p:txBody>
      </p:sp>
    </p:spTree>
    <p:extLst>
      <p:ext uri="{BB962C8B-B14F-4D97-AF65-F5344CB8AC3E}">
        <p14:creationId xmlns:p14="http://schemas.microsoft.com/office/powerpoint/2010/main" val="394977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You must create an account to access your results.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Information is collected to administer, evaluate and improve the site, to improve services and to action or respond to information provided. Information is aggregated without personal identifiable information and anonymity is maintained. Your personal information will not be disclosed to other government agencies or other organisations without your consent, unless required by law.</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 love to showcase the ways workplaces are creating wellbeing within their organisations. Email </a:t>
            </a:r>
            <a:r>
              <a:rPr lang="en-NZ" sz="1200" u="sng" kern="1200" dirty="0" smtClean="0">
                <a:solidFill>
                  <a:schemeClr val="tx1"/>
                </a:solidFill>
                <a:effectLst/>
                <a:latin typeface="+mn-lt"/>
                <a:ea typeface="+mn-ea"/>
                <a:cs typeface="+mn-cs"/>
                <a:hlinkClick r:id="rId3"/>
              </a:rPr>
              <a:t>Good4Work@hpa.org.nz</a:t>
            </a:r>
            <a:r>
              <a:rPr lang="en-NZ" sz="1200" kern="1200" dirty="0" smtClean="0">
                <a:solidFill>
                  <a:schemeClr val="tx1"/>
                </a:solidFill>
                <a:effectLst/>
                <a:latin typeface="+mn-lt"/>
                <a:ea typeface="+mn-ea"/>
                <a:cs typeface="+mn-cs"/>
              </a:rPr>
              <a:t> to share the actions you've taken.</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15</a:t>
            </a:fld>
            <a:endParaRPr lang="en-NZ"/>
          </a:p>
        </p:txBody>
      </p:sp>
    </p:spTree>
    <p:extLst>
      <p:ext uri="{BB962C8B-B14F-4D97-AF65-F5344CB8AC3E}">
        <p14:creationId xmlns:p14="http://schemas.microsoft.com/office/powerpoint/2010/main" val="80149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2</a:t>
            </a:fld>
            <a:endParaRPr lang="en-NZ"/>
          </a:p>
        </p:txBody>
      </p:sp>
    </p:spTree>
    <p:extLst>
      <p:ext uri="{BB962C8B-B14F-4D97-AF65-F5344CB8AC3E}">
        <p14:creationId xmlns:p14="http://schemas.microsoft.com/office/powerpoint/2010/main" val="46094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Investing in a positive</a:t>
            </a:r>
            <a:r>
              <a:rPr lang="en-NZ" sz="1200" kern="1200" baseline="0" dirty="0" smtClean="0">
                <a:solidFill>
                  <a:schemeClr val="tx1"/>
                </a:solidFill>
                <a:effectLst/>
                <a:latin typeface="+mn-lt"/>
                <a:ea typeface="+mn-ea"/>
                <a:cs typeface="+mn-cs"/>
              </a:rPr>
              <a:t>, healthy workplace reduces stress, fatigue, injury and error, and improve engagement productivity and innovation</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Workplace wellbeing action is effective when it is integrated into everyday operations, not an extra thing you do. </a:t>
            </a:r>
          </a:p>
          <a:p>
            <a:pPr fontAlgn="base"/>
            <a:endParaRPr lang="en-NZ" sz="1200" kern="1200" dirty="0" smtClean="0">
              <a:solidFill>
                <a:schemeClr val="tx1"/>
              </a:solidFill>
              <a:effectLst/>
              <a:latin typeface="+mn-lt"/>
              <a:ea typeface="+mn-ea"/>
              <a:cs typeface="+mn-cs"/>
            </a:endParaRPr>
          </a:p>
          <a:p>
            <a:pPr fontAlgn="base"/>
            <a:r>
              <a:rPr lang="en-NZ" sz="1200" kern="1200" dirty="0" smtClean="0">
                <a:solidFill>
                  <a:schemeClr val="tx1"/>
                </a:solidFill>
                <a:effectLst/>
                <a:latin typeface="+mn-lt"/>
                <a:ea typeface="+mn-ea"/>
                <a:cs typeface="+mn-cs"/>
              </a:rPr>
              <a:t>There are many benefits for workplace wellbeing initiatives, including:</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Increased productivity</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Reduced absenteeism</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Improved engagement</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Improved morale and increased job satisfaction</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Shows you care about your people, improving your image as a workplace of choice</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Increased energy and motivation</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Supports health and safety</a:t>
            </a:r>
          </a:p>
          <a:p>
            <a:pPr marL="171450" lvl="0" indent="-171450" fontAlgn="base">
              <a:buFont typeface="Arial" panose="020B0604020202020204" pitchFamily="34" charset="0"/>
              <a:buChar char="•"/>
            </a:pPr>
            <a:r>
              <a:rPr lang="en-NZ" sz="1200" kern="1200" dirty="0" smtClean="0">
                <a:solidFill>
                  <a:schemeClr val="tx1"/>
                </a:solidFill>
                <a:effectLst/>
                <a:latin typeface="+mn-lt"/>
                <a:ea typeface="+mn-ea"/>
                <a:cs typeface="+mn-cs"/>
              </a:rPr>
              <a:t>Improved work life balance – which further improves the health and wellbeing of your people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IS WORKPLACE WELLBEING RELEVANT TO HEALTH AND SAFETY?</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Addressing health and safety is required by legislation to manage risks in the workplace that could affect the mental and physical health and safety of your people. Workplace wellbeing is an optional way you can go above health and safety to show you care about the wellbeing of your people.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Workplace wellbeing may cover some similar issues in the workplace as health and safety. It may also help strengthen your health and safety actions by improving engagement and communication.</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3</a:t>
            </a:fld>
            <a:endParaRPr lang="en-NZ"/>
          </a:p>
        </p:txBody>
      </p:sp>
    </p:spTree>
    <p:extLst>
      <p:ext uri="{BB962C8B-B14F-4D97-AF65-F5344CB8AC3E}">
        <p14:creationId xmlns:p14="http://schemas.microsoft.com/office/powerpoint/2010/main" val="51368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Good4Work joins </a:t>
            </a:r>
            <a:r>
              <a:rPr lang="en-NZ" sz="1200" kern="1200" dirty="0" err="1" smtClean="0">
                <a:solidFill>
                  <a:schemeClr val="tx1"/>
                </a:solidFill>
                <a:effectLst/>
                <a:latin typeface="+mn-lt"/>
                <a:ea typeface="+mn-ea"/>
                <a:cs typeface="+mn-cs"/>
              </a:rPr>
              <a:t>WorkWell</a:t>
            </a:r>
            <a:r>
              <a:rPr lang="en-NZ" sz="1200" kern="1200" dirty="0" smtClean="0">
                <a:solidFill>
                  <a:schemeClr val="tx1"/>
                </a:solidFill>
                <a:effectLst/>
                <a:latin typeface="+mn-lt"/>
                <a:ea typeface="+mn-ea"/>
                <a:cs typeface="+mn-cs"/>
              </a:rPr>
              <a:t> and Wellplace.nz as the go-to places for workplace wellbeing, offering different support for different needs.</a:t>
            </a:r>
          </a:p>
          <a:p>
            <a:endParaRPr lang="en-NZ" sz="1200" kern="1200" dirty="0" smtClean="0">
              <a:solidFill>
                <a:schemeClr val="tx1"/>
              </a:solidFill>
              <a:effectLst/>
              <a:latin typeface="+mn-lt"/>
              <a:ea typeface="+mn-ea"/>
              <a:cs typeface="+mn-cs"/>
            </a:endParaRPr>
          </a:p>
          <a:p>
            <a:r>
              <a:rPr lang="en-NZ" sz="1200" u="sng" kern="1200" dirty="0" err="1" smtClean="0">
                <a:solidFill>
                  <a:schemeClr val="tx1"/>
                </a:solidFill>
                <a:effectLst/>
                <a:latin typeface="+mn-lt"/>
                <a:ea typeface="+mn-ea"/>
                <a:cs typeface="+mn-cs"/>
              </a:rPr>
              <a:t>WorkWell</a:t>
            </a:r>
            <a:r>
              <a:rPr lang="en-NZ" sz="1200" kern="1200" dirty="0" smtClean="0">
                <a:solidFill>
                  <a:schemeClr val="tx1"/>
                </a:solidFill>
                <a:effectLst/>
                <a:latin typeface="+mn-lt"/>
                <a:ea typeface="+mn-ea"/>
                <a:cs typeface="+mn-cs"/>
              </a:rPr>
              <a:t> includes advisor support and is ideal for larger organisations or those wanting to create a comprehensive programme and be accredited. </a:t>
            </a:r>
          </a:p>
          <a:p>
            <a:r>
              <a:rPr lang="en-NZ" sz="1200" kern="1200" dirty="0" smtClean="0">
                <a:solidFill>
                  <a:schemeClr val="tx1"/>
                </a:solidFill>
                <a:effectLst/>
                <a:latin typeface="+mn-lt"/>
                <a:ea typeface="+mn-ea"/>
                <a:cs typeface="+mn-cs"/>
              </a:rPr>
              <a:t> </a:t>
            </a:r>
          </a:p>
          <a:p>
            <a:r>
              <a:rPr lang="en-NZ" sz="1200" u="sng" kern="1200" dirty="0" smtClean="0">
                <a:solidFill>
                  <a:schemeClr val="tx1"/>
                </a:solidFill>
                <a:effectLst/>
                <a:latin typeface="+mn-lt"/>
                <a:ea typeface="+mn-ea"/>
                <a:cs typeface="+mn-cs"/>
              </a:rPr>
              <a:t>Wellplace.nz</a:t>
            </a:r>
            <a:r>
              <a:rPr lang="en-NZ" sz="1200" kern="1200" dirty="0" smtClean="0">
                <a:solidFill>
                  <a:schemeClr val="tx1"/>
                </a:solidFill>
                <a:effectLst/>
                <a:latin typeface="+mn-lt"/>
                <a:ea typeface="+mn-ea"/>
                <a:cs typeface="+mn-cs"/>
              </a:rPr>
              <a:t> provides practical workplace health and wellbeing information, ideas, resources and case studies in one online location.</a:t>
            </a:r>
          </a:p>
          <a:p>
            <a:r>
              <a:rPr lang="en-NZ" sz="1200" kern="1200" dirty="0" smtClean="0">
                <a:solidFill>
                  <a:schemeClr val="tx1"/>
                </a:solidFill>
                <a:effectLst/>
                <a:latin typeface="+mn-lt"/>
                <a:ea typeface="+mn-ea"/>
                <a:cs typeface="+mn-cs"/>
              </a:rPr>
              <a:t> </a:t>
            </a:r>
          </a:p>
          <a:p>
            <a:r>
              <a:rPr lang="en-NZ" sz="1200" u="sng" kern="1200" dirty="0" smtClean="0">
                <a:solidFill>
                  <a:schemeClr val="tx1"/>
                </a:solidFill>
                <a:effectLst/>
                <a:latin typeface="+mn-lt"/>
                <a:ea typeface="+mn-ea"/>
                <a:cs typeface="+mn-cs"/>
              </a:rPr>
              <a:t>Good4Work</a:t>
            </a:r>
            <a:r>
              <a:rPr lang="en-NZ" sz="1200" kern="1200" dirty="0" smtClean="0">
                <a:solidFill>
                  <a:schemeClr val="tx1"/>
                </a:solidFill>
                <a:effectLst/>
                <a:latin typeface="+mn-lt"/>
                <a:ea typeface="+mn-ea"/>
                <a:cs typeface="+mn-cs"/>
              </a:rPr>
              <a:t> has been developed as a collaborative project between Toi Te Ora – Public Health Service, Auckland Regional Public Health Service, Health Promotion Agency, Healthy Families NZ, the Ministry of Health, and business representatives.</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It draws on the most up-to-date knowledge and experience of workplace wellbeing in New Zealand and incorporates the World Health Organisation’s best practice recommendations for a healthy workplace.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Business insight research and business sector involvement was part of the development process to ensure the resource is practical for NZ workplaces.</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4</a:t>
            </a:fld>
            <a:endParaRPr lang="en-NZ"/>
          </a:p>
        </p:txBody>
      </p:sp>
    </p:spTree>
    <p:extLst>
      <p:ext uri="{BB962C8B-B14F-4D97-AF65-F5344CB8AC3E}">
        <p14:creationId xmlns:p14="http://schemas.microsoft.com/office/powerpoint/2010/main" val="305556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Good4Work takes you through a step-by-step process to help you complete actions to change your workplace environment and culture. </a:t>
            </a:r>
          </a:p>
          <a:p>
            <a:endParaRPr lang="en-NZ" sz="1200" kern="1200" dirty="0" smtClean="0">
              <a:solidFill>
                <a:schemeClr val="tx1"/>
              </a:solidFill>
              <a:effectLst/>
              <a:latin typeface="+mn-lt"/>
              <a:ea typeface="+mn-ea"/>
              <a:cs typeface="+mn-cs"/>
            </a:endParaRPr>
          </a:p>
          <a:p>
            <a:pPr>
              <a:spcAft>
                <a:spcPts val="1200"/>
              </a:spcAft>
              <a:buClr>
                <a:schemeClr val="tx1"/>
              </a:buClr>
              <a:buNone/>
            </a:pPr>
            <a:r>
              <a:rPr lang="en-NZ" dirty="0" smtClean="0"/>
              <a:t>Good4Work will help you find tangible things you can do to integrate wellbeing into your</a:t>
            </a:r>
            <a:r>
              <a:rPr lang="en-NZ" baseline="0" dirty="0" smtClean="0"/>
              <a:t> leadership, work practices, relationships and environments. This is summarised into </a:t>
            </a:r>
            <a:r>
              <a:rPr lang="en-NZ" sz="1200" kern="1200" dirty="0" smtClean="0">
                <a:solidFill>
                  <a:schemeClr val="tx1"/>
                </a:solidFill>
                <a:effectLst/>
                <a:latin typeface="+mn-lt"/>
                <a:ea typeface="+mn-ea"/>
                <a:cs typeface="+mn-cs"/>
              </a:rPr>
              <a:t>four workplace areas of focus</a:t>
            </a:r>
            <a:r>
              <a:rPr lang="en-NZ" sz="1200" kern="1200" baseline="0" dirty="0" smtClean="0">
                <a:solidFill>
                  <a:schemeClr val="tx1"/>
                </a:solidFill>
                <a:effectLst/>
                <a:latin typeface="+mn-lt"/>
                <a:ea typeface="+mn-ea"/>
                <a:cs typeface="+mn-cs"/>
              </a:rPr>
              <a:t> on Good4Work -</a:t>
            </a:r>
            <a:r>
              <a:rPr lang="en-NZ" sz="1200" kern="1200" dirty="0" smtClean="0">
                <a:solidFill>
                  <a:schemeClr val="tx1"/>
                </a:solidFill>
                <a:effectLst/>
                <a:latin typeface="+mn-lt"/>
                <a:ea typeface="+mn-ea"/>
                <a:cs typeface="+mn-cs"/>
              </a:rPr>
              <a:t>  the way we work, the place we work, the way we connect and the way we lead.</a:t>
            </a:r>
            <a:endParaRPr lang="en-NZ" dirty="0" smtClean="0"/>
          </a:p>
          <a:p>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5</a:t>
            </a:fld>
            <a:endParaRPr lang="en-NZ"/>
          </a:p>
        </p:txBody>
      </p:sp>
    </p:spTree>
    <p:extLst>
      <p:ext uri="{BB962C8B-B14F-4D97-AF65-F5344CB8AC3E}">
        <p14:creationId xmlns:p14="http://schemas.microsoft.com/office/powerpoint/2010/main" val="84446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3525" marR="0" lvl="0" indent="-263525" algn="l" defTabSz="914400" rtl="0" eaLnBrk="1" fontAlgn="auto" latinLnBrk="0" hangingPunct="1">
              <a:lnSpc>
                <a:spcPct val="100000"/>
              </a:lnSpc>
              <a:spcBef>
                <a:spcPts val="0"/>
              </a:spcBef>
              <a:spcAft>
                <a:spcPts val="1200"/>
              </a:spcAft>
              <a:buClr>
                <a:srgbClr val="002E5C"/>
              </a:buClr>
              <a:buSzTx/>
              <a:buFontTx/>
              <a:buNone/>
              <a:tabLst/>
              <a:defRPr/>
            </a:pPr>
            <a:r>
              <a:rPr lang="en-NZ" sz="1200" kern="1200" dirty="0" smtClean="0">
                <a:solidFill>
                  <a:schemeClr val="tx1"/>
                </a:solidFill>
                <a:effectLst/>
                <a:latin typeface="+mn-lt"/>
                <a:ea typeface="+mn-ea"/>
                <a:cs typeface="+mn-cs"/>
              </a:rPr>
              <a:t>Workplace wellbeing is effective when it is integrated into everyday operations, rather than being an extra thing to do.</a:t>
            </a:r>
            <a:endParaRPr lang="en-NZ" dirty="0" smtClean="0"/>
          </a:p>
          <a:p>
            <a:pPr marL="263525" indent="-263525">
              <a:spcAft>
                <a:spcPts val="1200"/>
              </a:spcAft>
              <a:buClr>
                <a:srgbClr val="002E5C"/>
              </a:buClr>
            </a:pPr>
            <a:endParaRPr lang="en-NZ" sz="1200" b="0" dirty="0" smtClean="0"/>
          </a:p>
          <a:p>
            <a:pPr marL="263525" indent="-263525">
              <a:spcAft>
                <a:spcPts val="1200"/>
              </a:spcAft>
              <a:buClr>
                <a:srgbClr val="002E5C"/>
              </a:buClr>
              <a:buFont typeface="Arial" panose="020B0604020202020204" pitchFamily="34" charset="0"/>
              <a:buChar char="•"/>
            </a:pPr>
            <a:r>
              <a:rPr lang="en-NZ" sz="1200" b="0" dirty="0" smtClean="0"/>
              <a:t>Good4Work is free to use</a:t>
            </a:r>
          </a:p>
          <a:p>
            <a:pPr marL="263525" indent="-263525">
              <a:spcAft>
                <a:spcPts val="1200"/>
              </a:spcAft>
              <a:buClr>
                <a:srgbClr val="002E5C"/>
              </a:buClr>
              <a:buFont typeface="Arial" panose="020B0604020202020204" pitchFamily="34" charset="0"/>
              <a:buChar char="•"/>
            </a:pPr>
            <a:r>
              <a:rPr lang="en-NZ" sz="1200" b="0" dirty="0" smtClean="0"/>
              <a:t>It will take approximately</a:t>
            </a:r>
            <a:r>
              <a:rPr lang="en-NZ" sz="1200" b="0" baseline="0" dirty="0" smtClean="0"/>
              <a:t> </a:t>
            </a:r>
            <a:r>
              <a:rPr lang="en-NZ" sz="1200" b="0" dirty="0" smtClean="0"/>
              <a:t>5-10 minutes to complete quiz</a:t>
            </a:r>
          </a:p>
          <a:p>
            <a:pPr marL="263525" indent="-263525">
              <a:spcAft>
                <a:spcPts val="1200"/>
              </a:spcAft>
              <a:buClr>
                <a:srgbClr val="002E5C"/>
              </a:buClr>
              <a:buFont typeface="Arial" panose="020B0604020202020204" pitchFamily="34" charset="0"/>
              <a:buChar char="•"/>
            </a:pPr>
            <a:r>
              <a:rPr lang="en-NZ" sz="1200" b="0" dirty="0" smtClean="0"/>
              <a:t>Your time and budget to engage people and complete actions is determined by you</a:t>
            </a:r>
          </a:p>
          <a:p>
            <a:pPr marL="263525" indent="-263525">
              <a:spcAft>
                <a:spcPts val="1200"/>
              </a:spcAft>
              <a:buClr>
                <a:srgbClr val="002E5C"/>
              </a:buClr>
              <a:buFont typeface="Arial" panose="020B0604020202020204" pitchFamily="34" charset="0"/>
              <a:buChar char="•"/>
            </a:pPr>
            <a:r>
              <a:rPr lang="en-NZ" sz="1200" b="0" dirty="0" smtClean="0"/>
              <a:t>Use the tool to create sustainable and integrated change</a:t>
            </a:r>
            <a:endParaRPr lang="en-NZ" dirty="0" smtClean="0"/>
          </a:p>
          <a:p>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Good4Work can be used by any workplace that wants to get started with workplace wellbeing. It’s aimed at small-to-medium-sized workplaces but can be used by workplaces of any size.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tool is designed to be used by someone in a workplace who understands the workplace’s environment, structure and practices and is able to lead change.</a:t>
            </a:r>
          </a:p>
          <a:p>
            <a:endParaRPr lang="en-NZ" dirty="0"/>
          </a:p>
        </p:txBody>
      </p:sp>
      <p:sp>
        <p:nvSpPr>
          <p:cNvPr id="4" name="Slide Number Placeholder 3"/>
          <p:cNvSpPr>
            <a:spLocks noGrp="1"/>
          </p:cNvSpPr>
          <p:nvPr>
            <p:ph type="sldNum" sz="quarter" idx="10"/>
          </p:nvPr>
        </p:nvSpPr>
        <p:spPr/>
        <p:txBody>
          <a:bodyPr/>
          <a:lstStyle/>
          <a:p>
            <a:fld id="{3DA0A44C-7822-42F6-8D66-C5DE6FCC5B81}" type="slidenum">
              <a:rPr lang="en-NZ" smtClean="0"/>
              <a:t>6</a:t>
            </a:fld>
            <a:endParaRPr lang="en-NZ"/>
          </a:p>
        </p:txBody>
      </p:sp>
    </p:spTree>
    <p:extLst>
      <p:ext uri="{BB962C8B-B14F-4D97-AF65-F5344CB8AC3E}">
        <p14:creationId xmlns:p14="http://schemas.microsoft.com/office/powerpoint/2010/main" val="18489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7</a:t>
            </a:fld>
            <a:endParaRPr lang="en-NZ"/>
          </a:p>
        </p:txBody>
      </p:sp>
    </p:spTree>
    <p:extLst>
      <p:ext uri="{BB962C8B-B14F-4D97-AF65-F5344CB8AC3E}">
        <p14:creationId xmlns:p14="http://schemas.microsoft.com/office/powerpoint/2010/main" val="170710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Good4Work starts with a quiz asking you to rate where you think your workplace is at against 22 statement.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These cover the essential elements for a positive workplace culture and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It focuses on four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way we work: The wellbeing of your people is deliberately integrated into how your workplace manages, designs, arranges and carries out its work.</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place we work: The physical environment and facilities in your workplace are designed to maximise the health and wellbeing of your people.</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way we connect: The people in your workplace are a team.  They are supported to connect, stop and take notices of themselves, each other and their environment.</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 way we lead: Your commitment to wellbeing is visible and talked about from the boardroom to the breakroom.</a:t>
            </a:r>
          </a:p>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Your results provide you with a starting point and lead you to examples</a:t>
            </a:r>
            <a:r>
              <a:rPr lang="en-NZ" sz="1200" kern="1200" baseline="0" dirty="0" smtClean="0">
                <a:solidFill>
                  <a:schemeClr val="tx1"/>
                </a:solidFill>
                <a:effectLst/>
                <a:latin typeface="+mn-lt"/>
                <a:ea typeface="+mn-ea"/>
                <a:cs typeface="+mn-cs"/>
              </a:rPr>
              <a:t> of things you can do to take action.</a:t>
            </a:r>
            <a:endParaRPr lang="en-NZ" dirty="0" smtClean="0"/>
          </a:p>
          <a:p>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8</a:t>
            </a:fld>
            <a:endParaRPr lang="en-NZ"/>
          </a:p>
        </p:txBody>
      </p:sp>
    </p:spTree>
    <p:extLst>
      <p:ext uri="{BB962C8B-B14F-4D97-AF65-F5344CB8AC3E}">
        <p14:creationId xmlns:p14="http://schemas.microsoft.com/office/powerpoint/2010/main" val="17532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1200" b="1" u="sng" kern="1200" baseline="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Effective workplace wellbeing takes a team effort.</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aim is to build a positive culture of ‘this is how we do things around here’ across all parts of the business, supported by workplace policy, activities, communication and training.</a:t>
            </a:r>
            <a:endParaRPr lang="en-NZ" dirty="0"/>
          </a:p>
        </p:txBody>
      </p:sp>
      <p:sp>
        <p:nvSpPr>
          <p:cNvPr id="4" name="Slide Number Placeholder 3"/>
          <p:cNvSpPr>
            <a:spLocks noGrp="1"/>
          </p:cNvSpPr>
          <p:nvPr>
            <p:ph type="sldNum" sz="quarter" idx="10"/>
          </p:nvPr>
        </p:nvSpPr>
        <p:spPr/>
        <p:txBody>
          <a:bodyPr/>
          <a:lstStyle/>
          <a:p>
            <a:fld id="{96599AB6-0F38-4809-B1B6-8CC8C4999D64}" type="slidenum">
              <a:rPr lang="en-NZ" smtClean="0"/>
              <a:t>9</a:t>
            </a:fld>
            <a:endParaRPr lang="en-NZ"/>
          </a:p>
        </p:txBody>
      </p:sp>
    </p:spTree>
    <p:extLst>
      <p:ext uri="{BB962C8B-B14F-4D97-AF65-F5344CB8AC3E}">
        <p14:creationId xmlns:p14="http://schemas.microsoft.com/office/powerpoint/2010/main" val="66780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887"/>
            <a:ext cx="7772400" cy="1470025"/>
          </a:xfrm>
        </p:spPr>
        <p:txBody>
          <a:bodyPr>
            <a:noAutofit/>
          </a:bodyPr>
          <a:lstStyle>
            <a:lvl1pPr>
              <a:defRPr sz="5200">
                <a:solidFill>
                  <a:schemeClr val="bg1"/>
                </a:solidFill>
              </a:defRPr>
            </a:lvl1pPr>
          </a:lstStyle>
          <a:p>
            <a:r>
              <a:rPr lang="en-US" smtClean="0"/>
              <a:t>Click to edit Master title style</a:t>
            </a:r>
            <a:endParaRPr lang="en-NZ" dirty="0"/>
          </a:p>
        </p:txBody>
      </p:sp>
      <p:sp>
        <p:nvSpPr>
          <p:cNvPr id="3" name="Subtitle 2"/>
          <p:cNvSpPr>
            <a:spLocks noGrp="1"/>
          </p:cNvSpPr>
          <p:nvPr>
            <p:ph type="subTitle" idx="1"/>
          </p:nvPr>
        </p:nvSpPr>
        <p:spPr>
          <a:xfrm>
            <a:off x="755576" y="3068960"/>
            <a:ext cx="770485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50A768C-A40D-46A2-8A39-DE3D5F6C2CCC}"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61678A5-3BEB-41B6-94D3-D4779D326563}"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43000"/>
          </a:xfrm>
        </p:spPr>
        <p:txBody>
          <a:bodyPr/>
          <a:lstStyle/>
          <a:p>
            <a:r>
              <a:rPr lang="en-US" dirty="0" smtClean="0"/>
              <a:t>Click to edit Master title style</a:t>
            </a:r>
            <a:endParaRPr lang="en-NZ" dirty="0"/>
          </a:p>
        </p:txBody>
      </p:sp>
      <p:sp>
        <p:nvSpPr>
          <p:cNvPr id="3" name="Content Placeholder 2"/>
          <p:cNvSpPr>
            <a:spLocks noGrp="1"/>
          </p:cNvSpPr>
          <p:nvPr>
            <p:ph idx="1"/>
          </p:nvPr>
        </p:nvSpPr>
        <p:spPr>
          <a:xfrm>
            <a:off x="611560" y="1600200"/>
            <a:ext cx="8075240" cy="4525963"/>
          </a:xfrm>
        </p:spPr>
        <p:txBody>
          <a:bodyPr/>
          <a:lstStyle>
            <a:lvl2pPr marL="182563" indent="-182563">
              <a:buClr>
                <a:schemeClr val="bg1"/>
              </a:buClr>
              <a:defRPr/>
            </a:lvl2pPr>
            <a:lvl3pPr marL="447675" indent="-265113">
              <a:defRPr/>
            </a:lvl3pPr>
            <a:lvl4pPr marL="712788" indent="-265113">
              <a:tabLst>
                <a:tab pos="447675" algn="l"/>
              </a:tabLst>
              <a:defRPr/>
            </a:lvl4pPr>
            <a:lvl5pPr marL="987425" indent="-27463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10"/>
          </p:nvPr>
        </p:nvSpPr>
        <p:spPr/>
        <p:txBody>
          <a:bodyPr/>
          <a:lstStyle/>
          <a:p>
            <a:fld id="{930A4908-27F6-48CF-AE8D-8D01EEF26946}" type="slidenum">
              <a:rPr lang="en-NZ" smtClean="0"/>
              <a:pPr/>
              <a:t>‹#›</a:t>
            </a:fld>
            <a:endParaRPr lang="en-NZ"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C8D6A-C287-4D31-9367-2871C0D335D9}" type="slidenum">
              <a:rPr lang="en-NZ" smtClean="0"/>
              <a:pPr/>
              <a:t>‹#›</a:t>
            </a:fld>
            <a:fld id="{8517DDD4-0259-467F-9250-F9FB2406EDB0}"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7604426-A03E-45FA-8133-0C254E279171}"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8FAFC550-C9F7-4145-9014-E0DC33D9C0E1}"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0CAD7A6-FAD8-4B8A-B1ED-492BE82EF413}"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60330-F376-4786-ACE2-504F580EA734}"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80941-032E-44F0-8478-3966AE377A6B}"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53E1E-2B2C-4031-9CBB-31CA24703AE8}" type="datetimeFigureOut">
              <a:rPr lang="en-NZ" smtClean="0"/>
              <a:pPr/>
              <a:t>6/07/2018</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BDCDC0-A208-4685-8F10-EE88C4E6D54C}"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74638"/>
            <a:ext cx="843528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251520" y="1600200"/>
            <a:ext cx="843528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C27A2-5EFC-4B30-B7B9-149874095C09}" type="slidenum">
              <a:rPr lang="en-NZ" smtClean="0"/>
              <a:pPr/>
              <a:t>‹#›</a:t>
            </a:fld>
            <a:endParaRPr lang="en-NZ" dirty="0"/>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56102"/>
            <a:ext cx="9143995" cy="9018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5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00A2C5"/>
        </a:buClr>
        <a:buFont typeface="Arial" pitchFamily="34" charset="0"/>
        <a:buChar char="•"/>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A2C5"/>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A2C5"/>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A2C5"/>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A2C5"/>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556"/>
          <a:stretch/>
        </p:blipFill>
        <p:spPr>
          <a:xfrm>
            <a:off x="714" y="0"/>
            <a:ext cx="9142571" cy="5928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1056586"/>
            <a:ext cx="8614792" cy="4525963"/>
          </a:xfrm>
        </p:spPr>
        <p:txBody>
          <a:bodyPr/>
          <a:lstStyle/>
          <a:p>
            <a:pPr>
              <a:buNone/>
            </a:pPr>
            <a:r>
              <a:rPr lang="en-NZ" dirty="0" smtClean="0"/>
              <a:t>	Use the tools to support action</a:t>
            </a:r>
            <a:endParaRPr lang="en-NZ" dirty="0"/>
          </a:p>
        </p:txBody>
      </p:sp>
      <p:sp>
        <p:nvSpPr>
          <p:cNvPr id="2" name="Rectangle 1"/>
          <p:cNvSpPr/>
          <p:nvPr/>
        </p:nvSpPr>
        <p:spPr>
          <a:xfrm>
            <a:off x="508296" y="1823120"/>
            <a:ext cx="4495752" cy="1969770"/>
          </a:xfrm>
          <a:prstGeom prst="rect">
            <a:avLst/>
          </a:prstGeom>
        </p:spPr>
        <p:txBody>
          <a:bodyPr wrap="square">
            <a:spAutoFit/>
          </a:bodyPr>
          <a:lstStyle/>
          <a:p>
            <a:pPr marL="263525" indent="-263525">
              <a:spcBef>
                <a:spcPct val="20000"/>
              </a:spcBef>
              <a:spcAft>
                <a:spcPts val="1200"/>
              </a:spcAft>
              <a:buClr>
                <a:srgbClr val="002E5C"/>
              </a:buClr>
              <a:buFont typeface="Arial" pitchFamily="34" charset="0"/>
              <a:buChar char="•"/>
            </a:pPr>
            <a:r>
              <a:rPr lang="en-NZ" sz="2000" dirty="0" smtClean="0">
                <a:latin typeface="Arial" pitchFamily="34" charset="0"/>
                <a:cs typeface="Arial" pitchFamily="34" charset="0"/>
              </a:rPr>
              <a:t>Checklists to help prioritise actions</a:t>
            </a:r>
          </a:p>
          <a:p>
            <a:pPr marL="263525" indent="-263525">
              <a:spcBef>
                <a:spcPct val="20000"/>
              </a:spcBef>
              <a:spcAft>
                <a:spcPts val="1200"/>
              </a:spcAft>
              <a:buClr>
                <a:srgbClr val="002E5C"/>
              </a:buClr>
              <a:buFont typeface="Arial" pitchFamily="34" charset="0"/>
              <a:buChar char="•"/>
            </a:pPr>
            <a:r>
              <a:rPr lang="en-NZ" sz="2000" dirty="0" smtClean="0">
                <a:latin typeface="Arial" pitchFamily="34" charset="0"/>
                <a:cs typeface="Arial" pitchFamily="34" charset="0"/>
              </a:rPr>
              <a:t>Tips </a:t>
            </a:r>
            <a:r>
              <a:rPr lang="en-NZ" sz="2000" dirty="0">
                <a:latin typeface="Arial" pitchFamily="34" charset="0"/>
                <a:cs typeface="Arial" pitchFamily="34" charset="0"/>
              </a:rPr>
              <a:t>for engaging your people</a:t>
            </a:r>
          </a:p>
          <a:p>
            <a:pPr marL="263525" indent="-263525">
              <a:spcBef>
                <a:spcPct val="20000"/>
              </a:spcBef>
              <a:spcAft>
                <a:spcPts val="1200"/>
              </a:spcAft>
              <a:buClr>
                <a:srgbClr val="002E5C"/>
              </a:buClr>
              <a:buFont typeface="Arial" pitchFamily="34" charset="0"/>
              <a:buChar char="•"/>
            </a:pPr>
            <a:r>
              <a:rPr lang="en-NZ" sz="2000" dirty="0" smtClean="0">
                <a:latin typeface="Arial" pitchFamily="34" charset="0"/>
                <a:cs typeface="Arial" pitchFamily="34" charset="0"/>
              </a:rPr>
              <a:t>Ideas </a:t>
            </a:r>
            <a:r>
              <a:rPr lang="en-NZ" sz="2000" dirty="0">
                <a:latin typeface="Arial" pitchFamily="34" charset="0"/>
                <a:cs typeface="Arial" pitchFamily="34" charset="0"/>
              </a:rPr>
              <a:t>of things you can do</a:t>
            </a:r>
          </a:p>
          <a:p>
            <a:pPr marL="263525" indent="-263525">
              <a:spcBef>
                <a:spcPct val="20000"/>
              </a:spcBef>
              <a:spcAft>
                <a:spcPts val="1200"/>
              </a:spcAft>
              <a:buClr>
                <a:srgbClr val="002E5C"/>
              </a:buClr>
              <a:buFont typeface="Arial" pitchFamily="34" charset="0"/>
              <a:buChar char="•"/>
            </a:pPr>
            <a:r>
              <a:rPr lang="en-NZ" sz="2000" dirty="0" smtClean="0">
                <a:latin typeface="Arial" pitchFamily="34" charset="0"/>
                <a:cs typeface="Arial" pitchFamily="34" charset="0"/>
              </a:rPr>
              <a:t>Resources </a:t>
            </a:r>
            <a:r>
              <a:rPr lang="en-NZ" sz="2000" dirty="0">
                <a:latin typeface="Arial" pitchFamily="34" charset="0"/>
                <a:cs typeface="Arial" pitchFamily="34" charset="0"/>
              </a:rPr>
              <a:t>to help </a:t>
            </a:r>
            <a:r>
              <a:rPr lang="en-NZ" sz="2000" dirty="0" smtClean="0">
                <a:latin typeface="Arial" panose="020B0604020202020204" pitchFamily="34" charset="0"/>
                <a:cs typeface="Arial" panose="020B0604020202020204" pitchFamily="34" charset="0"/>
              </a:rPr>
              <a:t>take </a:t>
            </a:r>
            <a:r>
              <a:rPr lang="en-NZ" sz="2000" dirty="0">
                <a:latin typeface="Arial" panose="020B0604020202020204" pitchFamily="34" charset="0"/>
                <a:cs typeface="Arial" panose="020B0604020202020204" pitchFamily="34" charset="0"/>
              </a:rPr>
              <a:t>action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916832"/>
            <a:ext cx="3960440" cy="330036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3528" y="756911"/>
            <a:ext cx="1034775" cy="103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95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3212975"/>
            <a:ext cx="6203032" cy="1656185"/>
          </a:xfrm>
        </p:spPr>
        <p:txBody>
          <a:bodyPr/>
          <a:lstStyle/>
          <a:p>
            <a:pPr>
              <a:buNone/>
            </a:pPr>
            <a:r>
              <a:rPr lang="en-NZ" dirty="0" smtClean="0"/>
              <a:t>Compare the results to see where you can take action</a:t>
            </a:r>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83" y="3079451"/>
            <a:ext cx="1200458" cy="135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461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2" y="44624"/>
            <a:ext cx="8141016" cy="5760640"/>
          </a:xfrm>
          <a:prstGeom prst="rect">
            <a:avLst/>
          </a:prstGeom>
        </p:spPr>
      </p:pic>
    </p:spTree>
    <p:extLst>
      <p:ext uri="{BB962C8B-B14F-4D97-AF65-F5344CB8AC3E}">
        <p14:creationId xmlns:p14="http://schemas.microsoft.com/office/powerpoint/2010/main" val="320548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3212976"/>
            <a:ext cx="6203032" cy="1656185"/>
          </a:xfrm>
        </p:spPr>
        <p:txBody>
          <a:bodyPr>
            <a:normAutofit/>
          </a:bodyPr>
          <a:lstStyle/>
          <a:p>
            <a:pPr>
              <a:buNone/>
            </a:pPr>
            <a:r>
              <a:rPr lang="en-NZ" dirty="0" smtClean="0"/>
              <a:t>Use the tips and tools to make your workplace better</a:t>
            </a:r>
            <a:endParaRPr lang="en-NZ"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99"/>
          <a:stretch/>
        </p:blipFill>
        <p:spPr>
          <a:xfrm>
            <a:off x="0" y="0"/>
            <a:ext cx="9144000" cy="213285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76563"/>
            <a:ext cx="1224136" cy="157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633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15" y="72008"/>
            <a:ext cx="7492171" cy="5877272"/>
          </a:xfrm>
          <a:prstGeom prst="rect">
            <a:avLst/>
          </a:prstGeom>
        </p:spPr>
      </p:pic>
    </p:spTree>
    <p:extLst>
      <p:ext uri="{BB962C8B-B14F-4D97-AF65-F5344CB8AC3E}">
        <p14:creationId xmlns:p14="http://schemas.microsoft.com/office/powerpoint/2010/main" val="1470298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7105"/>
            <a:ext cx="9144000" cy="1443789"/>
          </a:xfrm>
          <a:prstGeom prst="rect">
            <a:avLst/>
          </a:prstGeom>
        </p:spPr>
      </p:pic>
    </p:spTree>
    <p:extLst>
      <p:ext uri="{BB962C8B-B14F-4D97-AF65-F5344CB8AC3E}">
        <p14:creationId xmlns:p14="http://schemas.microsoft.com/office/powerpoint/2010/main" val="125177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3496606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2554799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3421642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028" y="1412776"/>
            <a:ext cx="8075240" cy="4114512"/>
          </a:xfrm>
        </p:spPr>
        <p:txBody>
          <a:bodyPr>
            <a:noAutofit/>
          </a:bodyPr>
          <a:lstStyle/>
          <a:p>
            <a:pPr marL="263525" indent="-263525">
              <a:spcAft>
                <a:spcPts val="1200"/>
              </a:spcAft>
              <a:buClr>
                <a:schemeClr val="tx1"/>
              </a:buClr>
            </a:pPr>
            <a:r>
              <a:rPr lang="en-US" sz="1800" b="0" dirty="0">
                <a:solidFill>
                  <a:srgbClr val="002E5C"/>
                </a:solidFill>
              </a:rPr>
              <a:t>This template has been created to accompany the Good4Work website. </a:t>
            </a:r>
            <a:br>
              <a:rPr lang="en-US" sz="1800" b="0" dirty="0">
                <a:solidFill>
                  <a:srgbClr val="002E5C"/>
                </a:solidFill>
              </a:rPr>
            </a:br>
            <a:r>
              <a:rPr lang="en-US" sz="1800" b="0" dirty="0" smtClean="0">
                <a:solidFill>
                  <a:srgbClr val="002E5C"/>
                </a:solidFill>
              </a:rPr>
              <a:t>It </a:t>
            </a:r>
            <a:r>
              <a:rPr lang="en-US" sz="1800" b="0" dirty="0">
                <a:solidFill>
                  <a:srgbClr val="002E5C"/>
                </a:solidFill>
              </a:rPr>
              <a:t>can be used by anyone promoting Good4Work to workplaces.  </a:t>
            </a:r>
            <a:endParaRPr lang="en-NZ" sz="1800" b="0" dirty="0">
              <a:solidFill>
                <a:srgbClr val="002E5C"/>
              </a:solidFill>
            </a:endParaRPr>
          </a:p>
          <a:p>
            <a:pPr marL="263525" indent="-263525">
              <a:spcAft>
                <a:spcPts val="1200"/>
              </a:spcAft>
              <a:buClr>
                <a:schemeClr val="tx1"/>
              </a:buClr>
            </a:pPr>
            <a:r>
              <a:rPr lang="en-US" sz="1800" b="0" dirty="0">
                <a:solidFill>
                  <a:srgbClr val="002E5C"/>
                </a:solidFill>
              </a:rPr>
              <a:t>Use the template to create a presentation for managers and business owners to gain their support to introduce Good4Work in their workplace. It has been designed so you can tailor the title page and remove </a:t>
            </a:r>
            <a:r>
              <a:rPr lang="en-US" sz="1800" b="0" dirty="0" smtClean="0">
                <a:solidFill>
                  <a:srgbClr val="002E5C"/>
                </a:solidFill>
              </a:rPr>
              <a:t>or add content that is not relevant to your presentation.</a:t>
            </a:r>
            <a:r>
              <a:rPr lang="en-US" sz="1800" b="0" dirty="0">
                <a:solidFill>
                  <a:srgbClr val="002E5C"/>
                </a:solidFill>
              </a:rPr>
              <a:t> </a:t>
            </a:r>
            <a:r>
              <a:rPr lang="en-US" sz="1800" b="0" dirty="0" smtClean="0">
                <a:solidFill>
                  <a:srgbClr val="002E5C"/>
                </a:solidFill>
              </a:rPr>
              <a:t>There </a:t>
            </a:r>
            <a:r>
              <a:rPr lang="en-US" sz="1800" b="0" dirty="0">
                <a:solidFill>
                  <a:srgbClr val="002E5C"/>
                </a:solidFill>
              </a:rPr>
              <a:t>are also blank slides where you can insert your own content.</a:t>
            </a:r>
            <a:endParaRPr lang="en-NZ" sz="1800" b="0" dirty="0">
              <a:solidFill>
                <a:srgbClr val="002E5C"/>
              </a:solidFill>
            </a:endParaRPr>
          </a:p>
          <a:p>
            <a:pPr marL="263525" indent="-263525">
              <a:spcAft>
                <a:spcPts val="1200"/>
              </a:spcAft>
              <a:buClr>
                <a:schemeClr val="tx1"/>
              </a:buClr>
            </a:pPr>
            <a:r>
              <a:rPr lang="en-US" sz="1800" dirty="0">
                <a:solidFill>
                  <a:srgbClr val="002E5C"/>
                </a:solidFill>
              </a:rPr>
              <a:t>Delete this instructions page </a:t>
            </a:r>
            <a:r>
              <a:rPr lang="en-US" sz="1800" b="0" dirty="0">
                <a:solidFill>
                  <a:srgbClr val="002E5C"/>
                </a:solidFill>
              </a:rPr>
              <a:t>once you have finished tailoring the template.</a:t>
            </a:r>
            <a:endParaRPr lang="en-NZ" sz="1800" b="0" dirty="0">
              <a:solidFill>
                <a:srgbClr val="002E5C"/>
              </a:solidFill>
            </a:endParaRPr>
          </a:p>
          <a:p>
            <a:pPr marL="263525" indent="-263525">
              <a:spcAft>
                <a:spcPts val="1200"/>
              </a:spcAft>
              <a:buClr>
                <a:schemeClr val="tx1"/>
              </a:buClr>
            </a:pPr>
            <a:r>
              <a:rPr lang="en-US" sz="1800" b="0" dirty="0">
                <a:solidFill>
                  <a:srgbClr val="002E5C"/>
                </a:solidFill>
              </a:rPr>
              <a:t>The template and guidelines are free and available </a:t>
            </a:r>
            <a:r>
              <a:rPr lang="en-US" sz="1800" b="0" dirty="0" smtClean="0">
                <a:solidFill>
                  <a:srgbClr val="002E5C"/>
                </a:solidFill>
              </a:rPr>
              <a:t>from </a:t>
            </a:r>
            <a:r>
              <a:rPr lang="en-US" sz="1800" dirty="0" smtClean="0">
                <a:solidFill>
                  <a:srgbClr val="002E5C"/>
                </a:solidFill>
              </a:rPr>
              <a:t>hpa.org.nz/workplaces</a:t>
            </a:r>
            <a:r>
              <a:rPr lang="en-US" sz="1800" b="0" dirty="0" smtClean="0">
                <a:solidFill>
                  <a:srgbClr val="002E5C"/>
                </a:solidFill>
              </a:rPr>
              <a:t>.</a:t>
            </a:r>
            <a:endParaRPr lang="en-NZ" sz="1800" b="0" dirty="0">
              <a:solidFill>
                <a:srgbClr val="002E5C"/>
              </a:solidFill>
            </a:endParaRPr>
          </a:p>
        </p:txBody>
      </p:sp>
      <p:sp>
        <p:nvSpPr>
          <p:cNvPr id="6" name="Title 1"/>
          <p:cNvSpPr>
            <a:spLocks noGrp="1"/>
          </p:cNvSpPr>
          <p:nvPr>
            <p:ph type="title"/>
          </p:nvPr>
        </p:nvSpPr>
        <p:spPr>
          <a:xfrm>
            <a:off x="539552" y="188640"/>
            <a:ext cx="8075240" cy="1143000"/>
          </a:xfrm>
        </p:spPr>
        <p:txBody>
          <a:bodyPr>
            <a:normAutofit/>
          </a:bodyPr>
          <a:lstStyle/>
          <a:p>
            <a:r>
              <a:rPr lang="en-NZ" sz="3600" dirty="0" smtClean="0"/>
              <a:t>About this template</a:t>
            </a:r>
            <a:endParaRPr lang="en-NZ" sz="3600" dirty="0"/>
          </a:p>
        </p:txBody>
      </p:sp>
    </p:spTree>
    <p:extLst>
      <p:ext uri="{BB962C8B-B14F-4D97-AF65-F5344CB8AC3E}">
        <p14:creationId xmlns:p14="http://schemas.microsoft.com/office/powerpoint/2010/main" val="860940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50" y="19472"/>
            <a:ext cx="8352928" cy="1257300"/>
          </a:xfrm>
        </p:spPr>
        <p:txBody>
          <a:bodyPr>
            <a:normAutofit/>
          </a:bodyPr>
          <a:lstStyle/>
          <a:p>
            <a:r>
              <a:rPr lang="en-NZ" sz="3600" dirty="0" smtClean="0"/>
              <a:t>The benefits of a healthy </a:t>
            </a:r>
            <a:r>
              <a:rPr lang="en-NZ" sz="3600" dirty="0"/>
              <a:t>workplace </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94228531"/>
              </p:ext>
            </p:extLst>
          </p:nvPr>
        </p:nvGraphicFramePr>
        <p:xfrm>
          <a:off x="251520" y="1105322"/>
          <a:ext cx="8064574" cy="466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364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3" y="0"/>
            <a:ext cx="9143999" cy="6858000"/>
          </a:xfrm>
          <a:prstGeom prst="rect">
            <a:avLst/>
          </a:prstGeom>
        </p:spPr>
      </p:pic>
      <p:sp>
        <p:nvSpPr>
          <p:cNvPr id="2" name="Title 1"/>
          <p:cNvSpPr>
            <a:spLocks noGrp="1"/>
          </p:cNvSpPr>
          <p:nvPr>
            <p:ph type="title"/>
          </p:nvPr>
        </p:nvSpPr>
        <p:spPr>
          <a:xfrm>
            <a:off x="539180" y="476672"/>
            <a:ext cx="6913140" cy="1143000"/>
          </a:xfrm>
        </p:spPr>
        <p:txBody>
          <a:bodyPr>
            <a:noAutofit/>
          </a:bodyPr>
          <a:lstStyle/>
          <a:p>
            <a:r>
              <a:rPr lang="en-NZ" sz="3600" dirty="0"/>
              <a:t>Good4Work joins </a:t>
            </a:r>
            <a:r>
              <a:rPr lang="en-NZ" sz="3600" dirty="0" err="1"/>
              <a:t>WorkWell</a:t>
            </a:r>
            <a:r>
              <a:rPr lang="en-NZ" sz="3600" dirty="0"/>
              <a:t> and Wellplace.nz</a:t>
            </a:r>
          </a:p>
        </p:txBody>
      </p:sp>
    </p:spTree>
    <p:extLst>
      <p:ext uri="{BB962C8B-B14F-4D97-AF65-F5344CB8AC3E}">
        <p14:creationId xmlns:p14="http://schemas.microsoft.com/office/powerpoint/2010/main" val="332939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69" y="71332"/>
            <a:ext cx="8075240" cy="1143000"/>
          </a:xfrm>
        </p:spPr>
        <p:txBody>
          <a:bodyPr/>
          <a:lstStyle/>
          <a:p>
            <a:r>
              <a:rPr lang="en-NZ" dirty="0" smtClean="0"/>
              <a:t>Integrate wellbeing into:</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7935779"/>
              </p:ext>
            </p:extLst>
          </p:nvPr>
        </p:nvGraphicFramePr>
        <p:xfrm>
          <a:off x="1063247" y="1052736"/>
          <a:ext cx="7397185"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96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4" t="11812" r="823" b="8718"/>
          <a:stretch/>
        </p:blipFill>
        <p:spPr bwMode="auto">
          <a:xfrm>
            <a:off x="-21787" y="0"/>
            <a:ext cx="927430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4294967295"/>
          </p:nvPr>
        </p:nvSpPr>
        <p:spPr>
          <a:xfrm>
            <a:off x="541271" y="4935537"/>
            <a:ext cx="7931150" cy="3844926"/>
          </a:xfrm>
        </p:spPr>
        <p:txBody>
          <a:bodyPr/>
          <a:lstStyle/>
          <a:p>
            <a:pPr marL="0" indent="0" algn="ctr">
              <a:buNone/>
            </a:pPr>
            <a:endParaRPr lang="en-NZ" b="1" dirty="0" smtClean="0"/>
          </a:p>
          <a:p>
            <a:pPr algn="ctr">
              <a:buNone/>
            </a:pPr>
            <a:r>
              <a:rPr lang="en-NZ" dirty="0" smtClean="0"/>
              <a:t>Good4Work is free, easy to use and flexible to your workplace</a:t>
            </a:r>
            <a:endParaRPr lang="en-NZ" dirty="0"/>
          </a:p>
        </p:txBody>
      </p:sp>
    </p:spTree>
    <p:extLst>
      <p:ext uri="{BB962C8B-B14F-4D97-AF65-F5344CB8AC3E}">
        <p14:creationId xmlns:p14="http://schemas.microsoft.com/office/powerpoint/2010/main" val="107032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3768" y="3215878"/>
            <a:ext cx="5904656" cy="1077218"/>
          </a:xfrm>
          <a:prstGeom prst="rect">
            <a:avLst/>
          </a:prstGeom>
        </p:spPr>
        <p:txBody>
          <a:bodyPr wrap="square">
            <a:spAutoFit/>
          </a:bodyPr>
          <a:lstStyle/>
          <a:p>
            <a:pPr>
              <a:spcAft>
                <a:spcPts val="1200"/>
              </a:spcAft>
              <a:buClr>
                <a:srgbClr val="002E5C"/>
              </a:buClr>
            </a:pPr>
            <a:r>
              <a:rPr lang="en-NZ" sz="3200" b="1" dirty="0">
                <a:latin typeface="Arial" panose="020B0604020202020204" pitchFamily="34" charset="0"/>
                <a:cs typeface="Arial" panose="020B0604020202020204" pitchFamily="34" charset="0"/>
              </a:rPr>
              <a:t>Take the quiz </a:t>
            </a:r>
            <a:r>
              <a:rPr lang="en-NZ" sz="3200" b="1" dirty="0" smtClean="0">
                <a:latin typeface="Arial" panose="020B0604020202020204" pitchFamily="34" charset="0"/>
                <a:cs typeface="Arial" panose="020B0604020202020204" pitchFamily="34" charset="0"/>
              </a:rPr>
              <a:t>to rate your workplace</a:t>
            </a:r>
            <a:endParaRPr lang="en-NZ" sz="3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33699"/>
            <a:ext cx="1151269" cy="157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27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493"/>
            <a:ext cx="7920880" cy="5860114"/>
          </a:xfrm>
          <a:prstGeom prst="rect">
            <a:avLst/>
          </a:prstGeom>
        </p:spPr>
      </p:pic>
    </p:spTree>
    <p:extLst>
      <p:ext uri="{BB962C8B-B14F-4D97-AF65-F5344CB8AC3E}">
        <p14:creationId xmlns:p14="http://schemas.microsoft.com/office/powerpoint/2010/main" val="8917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3212976"/>
            <a:ext cx="6131024" cy="4104456"/>
          </a:xfrm>
        </p:spPr>
        <p:txBody>
          <a:bodyPr/>
          <a:lstStyle/>
          <a:p>
            <a:pPr>
              <a:buNone/>
            </a:pPr>
            <a:r>
              <a:rPr lang="en-NZ" dirty="0" smtClean="0"/>
              <a:t>Send the quiz to your team to get their views</a:t>
            </a:r>
            <a:endParaRPr lang="en-NZ" dirty="0"/>
          </a:p>
          <a:p>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65"/>
            <a:ext cx="9144000" cy="2286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068960"/>
            <a:ext cx="1152128" cy="144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92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PA Powerpoint">
  <a:themeElements>
    <a:clrScheme name="Good4Work">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PA Powerpoint.potx" id="{E90EB344-D0A0-41DD-ABBA-25D6E69EC38A}" vid="{D2361813-99F8-4A16-9E58-3650D5E6ED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LMLM Theme</Template>
  <TotalTime>1087</TotalTime>
  <Words>1011</Words>
  <Application>Microsoft Office PowerPoint</Application>
  <PresentationFormat>On-screen Show (4:3)</PresentationFormat>
  <Paragraphs>131</Paragraphs>
  <Slides>18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HPA Powerpoint</vt:lpstr>
      <vt:lpstr>PowerPoint Presentation</vt:lpstr>
      <vt:lpstr>About this template</vt:lpstr>
      <vt:lpstr>The benefits of a healthy workplace </vt:lpstr>
      <vt:lpstr>Good4Work joins WorkWell and Wellplace.nz</vt:lpstr>
      <vt:lpstr>Integrate wellbeing into: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Emma Brinkman</dc:creator>
  <cp:lastModifiedBy>JulieAnne Garnons-Williams</cp:lastModifiedBy>
  <cp:revision>55</cp:revision>
  <cp:lastPrinted>2017-04-26T04:18:22Z</cp:lastPrinted>
  <dcterms:created xsi:type="dcterms:W3CDTF">2017-04-13T00:56:37Z</dcterms:created>
  <dcterms:modified xsi:type="dcterms:W3CDTF">2018-07-06T03:16:46Z</dcterms:modified>
</cp:coreProperties>
</file>