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2" r:id="rId4"/>
    <p:sldId id="260" r:id="rId5"/>
    <p:sldId id="261" r:id="rId6"/>
    <p:sldId id="264" r:id="rId7"/>
    <p:sldId id="265"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A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85" autoAdjust="0"/>
    <p:restoredTop sz="94103" autoAdjust="0"/>
  </p:normalViewPr>
  <p:slideViewPr>
    <p:cSldViewPr>
      <p:cViewPr varScale="1">
        <p:scale>
          <a:sx n="110" d="100"/>
          <a:sy n="110" d="100"/>
        </p:scale>
        <p:origin x="408" y="96"/>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224A2-E7A3-4554-A19D-9A5D50B34434}" type="datetimeFigureOut">
              <a:rPr lang="en-NZ" smtClean="0"/>
              <a:t>15/11/2019</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AF584-8A62-40A3-BE0B-AF0DF974154B}" type="slidenum">
              <a:rPr lang="en-NZ" smtClean="0"/>
              <a:t>‹#›</a:t>
            </a:fld>
            <a:endParaRPr lang="en-NZ"/>
          </a:p>
        </p:txBody>
      </p:sp>
    </p:spTree>
    <p:extLst>
      <p:ext uri="{BB962C8B-B14F-4D97-AF65-F5344CB8AC3E}">
        <p14:creationId xmlns:p14="http://schemas.microsoft.com/office/powerpoint/2010/main" val="131240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b="1" dirty="0" smtClean="0"/>
              <a:t>Help for the Tough Times is a pocket guide for teenagers. </a:t>
            </a:r>
            <a:r>
              <a:rPr lang="en-NZ" b="1" dirty="0" smtClean="0">
                <a:solidFill>
                  <a:schemeClr val="accent5"/>
                </a:solidFill>
              </a:rPr>
              <a:t>[show or hold up a hard copy of the resource]</a:t>
            </a:r>
          </a:p>
          <a:p>
            <a:pPr marL="171450" indent="-171450">
              <a:buFont typeface="Arial" panose="020B0604020202020204" pitchFamily="34" charset="0"/>
              <a:buChar char="•"/>
            </a:pPr>
            <a:endParaRPr lang="en-NZ" b="1" dirty="0" smtClean="0"/>
          </a:p>
          <a:p>
            <a:pPr marL="171450" indent="-171450">
              <a:buFont typeface="Arial" panose="020B0604020202020204" pitchFamily="34" charset="0"/>
              <a:buChar char="•"/>
            </a:pPr>
            <a:r>
              <a:rPr lang="en-NZ" b="1" dirty="0" smtClean="0"/>
              <a:t>It provides a quick guide to four NZ websites that were especially designed to support teens with issues like anxiety, stress, identity, relationships, and depression.</a:t>
            </a:r>
          </a:p>
          <a:p>
            <a:pPr marL="171450" indent="-171450">
              <a:buFont typeface="Arial" panose="020B0604020202020204" pitchFamily="34" charset="0"/>
              <a:buChar char="•"/>
            </a:pPr>
            <a:endParaRPr lang="en-NZ" b="1" dirty="0" smtClean="0"/>
          </a:p>
          <a:p>
            <a:pPr marL="171450" indent="-171450">
              <a:buFont typeface="Arial" panose="020B0604020202020204" pitchFamily="34" charset="0"/>
              <a:buChar char="•"/>
            </a:pPr>
            <a:r>
              <a:rPr lang="en-NZ" b="1" dirty="0" smtClean="0"/>
              <a:t>The pocket guide was developed for teens by teens.   It was co-developed with students from two Year 12 high school classes. They  advised and provided comment on the content, design, and format  throughout all the development and design stages.</a:t>
            </a:r>
          </a:p>
          <a:p>
            <a:pPr marL="171450" indent="-171450">
              <a:buFont typeface="Arial" panose="020B0604020202020204" pitchFamily="34" charset="0"/>
              <a:buChar char="•"/>
            </a:pPr>
            <a:endParaRPr lang="en-NZ" b="1" dirty="0"/>
          </a:p>
          <a:p>
            <a:pPr marL="171450" indent="-171450">
              <a:buFont typeface="Arial" panose="020B0604020202020204" pitchFamily="34" charset="0"/>
              <a:buChar char="•"/>
            </a:pPr>
            <a:r>
              <a:rPr lang="en-NZ" b="1" dirty="0" smtClean="0"/>
              <a:t>Copies of the cards are available from </a:t>
            </a:r>
            <a:r>
              <a:rPr lang="en-NZ" b="1" i="1" dirty="0" smtClean="0">
                <a:solidFill>
                  <a:srgbClr val="0070C0"/>
                </a:solidFill>
              </a:rPr>
              <a:t>[insert details for your school]</a:t>
            </a:r>
          </a:p>
          <a:p>
            <a:pPr marL="171450" indent="-171450">
              <a:buFont typeface="Arial" panose="020B0604020202020204" pitchFamily="34" charset="0"/>
              <a:buChar char="•"/>
            </a:pPr>
            <a:endParaRPr lang="en-NZ" b="1" i="1" dirty="0">
              <a:solidFill>
                <a:srgbClr val="0070C0"/>
              </a:solidFill>
            </a:endParaRPr>
          </a:p>
          <a:p>
            <a:pPr marL="171450" indent="-171450">
              <a:buFont typeface="Arial" panose="020B0604020202020204" pitchFamily="34" charset="0"/>
              <a:buChar char="•"/>
            </a:pPr>
            <a:r>
              <a:rPr lang="en-NZ" b="1" i="1" dirty="0" smtClean="0">
                <a:solidFill>
                  <a:srgbClr val="0070C0"/>
                </a:solidFill>
              </a:rPr>
              <a:t>This presentation is an introduction to the resources – the teen resource and the staff resource. It also serves as a timely reminder about our school procedures – what to do when you notice something or hear something about a student who is particularly anxious, stressed, or going through tough times.</a:t>
            </a:r>
            <a:endParaRPr lang="en-NZ" b="1" i="1" dirty="0">
              <a:solidFill>
                <a:srgbClr val="0070C0"/>
              </a:solidFill>
            </a:endParaRPr>
          </a:p>
        </p:txBody>
      </p:sp>
      <p:sp>
        <p:nvSpPr>
          <p:cNvPr id="4" name="Slide Number Placeholder 3"/>
          <p:cNvSpPr>
            <a:spLocks noGrp="1"/>
          </p:cNvSpPr>
          <p:nvPr>
            <p:ph type="sldNum" sz="quarter" idx="10"/>
          </p:nvPr>
        </p:nvSpPr>
        <p:spPr/>
        <p:txBody>
          <a:bodyPr/>
          <a:lstStyle/>
          <a:p>
            <a:fld id="{EBBAF584-8A62-40A3-BE0B-AF0DF974154B}" type="slidenum">
              <a:rPr lang="en-NZ" smtClean="0"/>
              <a:t>1</a:t>
            </a:fld>
            <a:endParaRPr lang="en-NZ"/>
          </a:p>
        </p:txBody>
      </p:sp>
    </p:spTree>
    <p:extLst>
      <p:ext uri="{BB962C8B-B14F-4D97-AF65-F5344CB8AC3E}">
        <p14:creationId xmlns:p14="http://schemas.microsoft.com/office/powerpoint/2010/main" val="3218311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r>
              <a:rPr lang="en-NZ" dirty="0" smtClean="0"/>
              <a:t>The guide was designed especially for 12 to 19 year olds.</a:t>
            </a:r>
          </a:p>
          <a:p>
            <a:endParaRPr lang="en-NZ" dirty="0" smtClean="0"/>
          </a:p>
          <a:p>
            <a:r>
              <a:rPr lang="en-NZ" dirty="0" smtClean="0"/>
              <a:t>They’re all New Zealand websites.</a:t>
            </a:r>
            <a:br>
              <a:rPr lang="en-NZ" dirty="0" smtClean="0"/>
            </a:br>
            <a:r>
              <a:rPr lang="en-NZ" dirty="0" smtClean="0"/>
              <a:t/>
            </a:r>
            <a:br>
              <a:rPr lang="en-NZ" dirty="0" smtClean="0"/>
            </a:br>
            <a:r>
              <a:rPr lang="en-NZ" dirty="0" smtClean="0"/>
              <a:t>They all free and available 24/7. </a:t>
            </a:r>
            <a:br>
              <a:rPr lang="en-NZ" dirty="0" smtClean="0"/>
            </a:br>
            <a:r>
              <a:rPr lang="en-NZ" dirty="0" smtClean="0"/>
              <a:t/>
            </a:r>
            <a:br>
              <a:rPr lang="en-NZ" dirty="0" smtClean="0"/>
            </a:br>
            <a:r>
              <a:rPr lang="en-NZ" dirty="0" smtClean="0"/>
              <a:t>They’re all safe – and private.</a:t>
            </a:r>
            <a:br>
              <a:rPr lang="en-NZ" dirty="0" smtClean="0"/>
            </a:br>
            <a:r>
              <a:rPr lang="en-NZ" dirty="0" smtClean="0"/>
              <a:t/>
            </a:r>
            <a:br>
              <a:rPr lang="en-NZ" dirty="0" smtClean="0"/>
            </a:br>
            <a:r>
              <a:rPr lang="en-NZ" dirty="0" smtClean="0"/>
              <a:t>They work in different ways to help with different problems.</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2</a:t>
            </a:fld>
            <a:endParaRPr lang="en-NZ"/>
          </a:p>
        </p:txBody>
      </p:sp>
    </p:spTree>
    <p:extLst>
      <p:ext uri="{BB962C8B-B14F-4D97-AF65-F5344CB8AC3E}">
        <p14:creationId xmlns:p14="http://schemas.microsoft.com/office/powerpoint/2010/main" val="52694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4784" y="972344"/>
            <a:ext cx="4114800" cy="3086100"/>
          </a:xfrm>
        </p:spPr>
      </p:sp>
      <p:sp>
        <p:nvSpPr>
          <p:cNvPr id="3" name="Notes Placeholder 2"/>
          <p:cNvSpPr>
            <a:spLocks noGrp="1"/>
          </p:cNvSpPr>
          <p:nvPr>
            <p:ph type="body" idx="1"/>
          </p:nvPr>
        </p:nvSpPr>
        <p:spPr/>
        <p:txBody>
          <a:bodyPr/>
          <a:lstStyle/>
          <a:p>
            <a:r>
              <a:rPr lang="en-NZ" dirty="0" smtClean="0"/>
              <a:t>The text on the left is from the teen guide.  The teens told the developers:</a:t>
            </a:r>
          </a:p>
          <a:p>
            <a:pPr marL="171450" indent="-171450">
              <a:buFont typeface="Arial" panose="020B0604020202020204" pitchFamily="34" charset="0"/>
              <a:buChar char="•"/>
            </a:pPr>
            <a:r>
              <a:rPr lang="en-NZ" dirty="0"/>
              <a:t>t</a:t>
            </a:r>
            <a:r>
              <a:rPr lang="en-NZ" dirty="0" smtClean="0"/>
              <a:t>o keep sentences short</a:t>
            </a:r>
          </a:p>
          <a:p>
            <a:pPr marL="171450" indent="-171450">
              <a:buFont typeface="Arial" panose="020B0604020202020204" pitchFamily="34" charset="0"/>
              <a:buChar char="•"/>
            </a:pPr>
            <a:r>
              <a:rPr lang="en-NZ" dirty="0" smtClean="0"/>
              <a:t>to use mature language –  “</a:t>
            </a:r>
            <a:r>
              <a:rPr lang="en-NZ" i="1" dirty="0" smtClean="0"/>
              <a:t>Don’t try to use the language that you </a:t>
            </a:r>
            <a:r>
              <a:rPr lang="en-NZ" i="1" u="sng" dirty="0" smtClean="0"/>
              <a:t>think</a:t>
            </a:r>
            <a:r>
              <a:rPr lang="en-NZ" i="1" dirty="0" smtClean="0"/>
              <a:t> we use.”</a:t>
            </a:r>
          </a:p>
          <a:p>
            <a:pPr marL="171450" indent="-171450">
              <a:buFont typeface="Arial" panose="020B0604020202020204" pitchFamily="34" charset="0"/>
              <a:buChar char="•"/>
            </a:pPr>
            <a:r>
              <a:rPr lang="en-NZ" dirty="0" smtClean="0"/>
              <a:t>they liked to be referred to as teens, teenagers – not young people or youth  </a:t>
            </a:r>
          </a:p>
          <a:p>
            <a:pPr marL="171450" indent="-171450">
              <a:buFont typeface="Arial" panose="020B0604020202020204" pitchFamily="34" charset="0"/>
              <a:buChar char="•"/>
            </a:pPr>
            <a:r>
              <a:rPr lang="en-NZ" dirty="0" smtClean="0"/>
              <a:t>to make it small and discrete (credit card size).</a:t>
            </a:r>
          </a:p>
          <a:p>
            <a:pPr marL="171450" indent="-171450">
              <a:buFont typeface="Arial" panose="020B0604020202020204" pitchFamily="34" charset="0"/>
              <a:buChar char="•"/>
            </a:pPr>
            <a:r>
              <a:rPr lang="en-NZ" dirty="0" smtClean="0"/>
              <a:t>they liked statements that were straight forward</a:t>
            </a:r>
          </a:p>
          <a:p>
            <a:pPr marL="171450" indent="-171450">
              <a:buFont typeface="Arial" panose="020B0604020202020204" pitchFamily="34" charset="0"/>
              <a:buChar char="•"/>
            </a:pPr>
            <a:r>
              <a:rPr lang="en-NZ" dirty="0"/>
              <a:t>n</a:t>
            </a:r>
            <a:r>
              <a:rPr lang="en-NZ" dirty="0" smtClean="0"/>
              <a:t>ot to have too much information. Include the logo and </a:t>
            </a:r>
            <a:r>
              <a:rPr lang="en-NZ" dirty="0" err="1" smtClean="0"/>
              <a:t>url</a:t>
            </a:r>
            <a:r>
              <a:rPr lang="en-NZ" dirty="0" smtClean="0"/>
              <a:t> – </a:t>
            </a:r>
            <a:r>
              <a:rPr lang="en-NZ" i="1" dirty="0" smtClean="0"/>
              <a:t>“We’ll look it up anyway”.</a:t>
            </a:r>
          </a:p>
          <a:p>
            <a:endParaRPr lang="en-NZ" i="1" dirty="0" smtClean="0"/>
          </a:p>
          <a:p>
            <a:endParaRPr lang="en-NZ" dirty="0" smtClean="0"/>
          </a:p>
          <a:p>
            <a:r>
              <a:rPr lang="en-NZ" dirty="0" smtClean="0"/>
              <a:t>As a result of feedback from pastoral care staff during the development stage, a reference guide for staff was also developed.</a:t>
            </a:r>
          </a:p>
          <a:p>
            <a:endParaRPr lang="en-NZ" dirty="0"/>
          </a:p>
          <a:p>
            <a:r>
              <a:rPr lang="en-NZ" dirty="0" smtClean="0"/>
              <a:t>The text on the right is from the school staff reference guide.  It provides more information aimed specifically for school staff on the four sites, as you will see on the next few slides.</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3</a:t>
            </a:fld>
            <a:endParaRPr lang="en-NZ" dirty="0"/>
          </a:p>
        </p:txBody>
      </p:sp>
    </p:spTree>
    <p:extLst>
      <p:ext uri="{BB962C8B-B14F-4D97-AF65-F5344CB8AC3E}">
        <p14:creationId xmlns:p14="http://schemas.microsoft.com/office/powerpoint/2010/main" val="165131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4</a:t>
            </a:fld>
            <a:endParaRPr lang="en-NZ"/>
          </a:p>
        </p:txBody>
      </p:sp>
    </p:spTree>
    <p:extLst>
      <p:ext uri="{BB962C8B-B14F-4D97-AF65-F5344CB8AC3E}">
        <p14:creationId xmlns:p14="http://schemas.microsoft.com/office/powerpoint/2010/main" val="4102112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5</a:t>
            </a:fld>
            <a:endParaRPr lang="en-NZ"/>
          </a:p>
        </p:txBody>
      </p:sp>
    </p:spTree>
    <p:extLst>
      <p:ext uri="{BB962C8B-B14F-4D97-AF65-F5344CB8AC3E}">
        <p14:creationId xmlns:p14="http://schemas.microsoft.com/office/powerpoint/2010/main" val="309433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(Text from the school staff reference guide)</a:t>
            </a:r>
          </a:p>
          <a:p>
            <a:endParaRPr lang="en-NZ" dirty="0" smtClean="0"/>
          </a:p>
          <a:p>
            <a:r>
              <a:rPr lang="en-NZ" dirty="0" smtClean="0"/>
              <a:t>Common Ground has good information for a teen who is supporting a friend who is going through tough times</a:t>
            </a:r>
          </a:p>
          <a:p>
            <a:endParaRPr lang="en-NZ" dirty="0" smtClean="0"/>
          </a:p>
          <a:p>
            <a:r>
              <a:rPr lang="en-NZ" dirty="0" smtClean="0"/>
              <a:t>It’s generally aimed at </a:t>
            </a:r>
            <a:r>
              <a:rPr lang="en-NZ" dirty="0"/>
              <a:t>parents, whānau and friends – to recognise and understand the difficult situations that young people go through in their lives, and understand the support system a young person might have </a:t>
            </a:r>
            <a:r>
              <a:rPr lang="en-NZ" dirty="0" smtClean="0"/>
              <a:t>around </a:t>
            </a:r>
            <a:r>
              <a:rPr lang="en-NZ" dirty="0"/>
              <a:t>them. </a:t>
            </a:r>
            <a:endParaRPr lang="en-NZ" dirty="0" smtClean="0"/>
          </a:p>
          <a:p>
            <a:endParaRPr lang="en-NZ" dirty="0"/>
          </a:p>
          <a:p>
            <a:endParaRPr lang="en-NZ" dirty="0" smtClean="0"/>
          </a:p>
          <a:p>
            <a:r>
              <a:rPr lang="en-NZ" dirty="0" smtClean="0"/>
              <a:t>Common Ground might be a site that you refer parents and whanau to.</a:t>
            </a:r>
          </a:p>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6</a:t>
            </a:fld>
            <a:endParaRPr lang="en-NZ"/>
          </a:p>
        </p:txBody>
      </p:sp>
    </p:spTree>
    <p:extLst>
      <p:ext uri="{BB962C8B-B14F-4D97-AF65-F5344CB8AC3E}">
        <p14:creationId xmlns:p14="http://schemas.microsoft.com/office/powerpoint/2010/main" val="3681219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gives information for school staff on the four websites, as you have just seen.</a:t>
            </a:r>
          </a:p>
          <a:p>
            <a:r>
              <a:rPr lang="en-NZ" dirty="0" smtClean="0"/>
              <a:t>It also has a quick reference guide. You might use this to suggest a particular website for a student to visit, based on the learning style or interests that you know about that student.</a:t>
            </a:r>
          </a:p>
          <a:p>
            <a:endParaRPr lang="en-NZ" dirty="0"/>
          </a:p>
          <a:p>
            <a:r>
              <a:rPr lang="en-NZ" i="1" dirty="0" smtClean="0">
                <a:solidFill>
                  <a:srgbClr val="0070C0"/>
                </a:solidFill>
              </a:rPr>
              <a:t>Copies have been printed out for each of you</a:t>
            </a:r>
          </a:p>
          <a:p>
            <a:r>
              <a:rPr lang="en-NZ" i="1" dirty="0" smtClean="0">
                <a:solidFill>
                  <a:srgbClr val="0070C0"/>
                </a:solidFill>
              </a:rPr>
              <a:t>Keep a copy in your planning book for quick reference.</a:t>
            </a:r>
          </a:p>
          <a:p>
            <a:endParaRPr lang="en-NZ" i="1" dirty="0">
              <a:solidFill>
                <a:srgbClr val="0070C0"/>
              </a:solidFill>
            </a:endParaRPr>
          </a:p>
        </p:txBody>
      </p:sp>
      <p:sp>
        <p:nvSpPr>
          <p:cNvPr id="4" name="Slide Number Placeholder 3"/>
          <p:cNvSpPr>
            <a:spLocks noGrp="1"/>
          </p:cNvSpPr>
          <p:nvPr>
            <p:ph type="sldNum" sz="quarter" idx="10"/>
          </p:nvPr>
        </p:nvSpPr>
        <p:spPr/>
        <p:txBody>
          <a:bodyPr/>
          <a:lstStyle/>
          <a:p>
            <a:fld id="{EBBAF584-8A62-40A3-BE0B-AF0DF974154B}" type="slidenum">
              <a:rPr lang="en-NZ" smtClean="0"/>
              <a:t>7</a:t>
            </a:fld>
            <a:endParaRPr lang="en-NZ"/>
          </a:p>
        </p:txBody>
      </p:sp>
    </p:spTree>
    <p:extLst>
      <p:ext uri="{BB962C8B-B14F-4D97-AF65-F5344CB8AC3E}">
        <p14:creationId xmlns:p14="http://schemas.microsoft.com/office/powerpoint/2010/main" val="108588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students involved in the development of the teen guide suggested that a poster would also be useful, so we have one of those, as well.</a:t>
            </a:r>
          </a:p>
          <a:p>
            <a:endParaRPr lang="en-NZ" dirty="0"/>
          </a:p>
          <a:p>
            <a:r>
              <a:rPr lang="en-NZ" dirty="0" smtClean="0"/>
              <a:t>This poster  is on display </a:t>
            </a:r>
            <a:r>
              <a:rPr lang="en-NZ" i="1" dirty="0" smtClean="0">
                <a:solidFill>
                  <a:srgbClr val="0070C0"/>
                </a:solidFill>
              </a:rPr>
              <a:t>[insert where in your school the poster is displayed]</a:t>
            </a:r>
          </a:p>
        </p:txBody>
      </p:sp>
      <p:sp>
        <p:nvSpPr>
          <p:cNvPr id="4" name="Slide Number Placeholder 3"/>
          <p:cNvSpPr>
            <a:spLocks noGrp="1"/>
          </p:cNvSpPr>
          <p:nvPr>
            <p:ph type="sldNum" sz="quarter" idx="10"/>
          </p:nvPr>
        </p:nvSpPr>
        <p:spPr/>
        <p:txBody>
          <a:bodyPr/>
          <a:lstStyle/>
          <a:p>
            <a:fld id="{EBBAF584-8A62-40A3-BE0B-AF0DF974154B}" type="slidenum">
              <a:rPr lang="en-NZ" smtClean="0"/>
              <a:t>8</a:t>
            </a:fld>
            <a:endParaRPr lang="en-NZ"/>
          </a:p>
        </p:txBody>
      </p:sp>
    </p:spTree>
    <p:extLst>
      <p:ext uri="{BB962C8B-B14F-4D97-AF65-F5344CB8AC3E}">
        <p14:creationId xmlns:p14="http://schemas.microsoft.com/office/powerpoint/2010/main" val="868424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EBBAF584-8A62-40A3-BE0B-AF0DF974154B}" type="slidenum">
              <a:rPr lang="en-NZ" smtClean="0"/>
              <a:t>9</a:t>
            </a:fld>
            <a:endParaRPr lang="en-NZ"/>
          </a:p>
        </p:txBody>
      </p:sp>
    </p:spTree>
    <p:extLst>
      <p:ext uri="{BB962C8B-B14F-4D97-AF65-F5344CB8AC3E}">
        <p14:creationId xmlns:p14="http://schemas.microsoft.com/office/powerpoint/2010/main" val="306928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NZ"/>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96DFF08F-DC6B-4601-B491-B0F83F6DD2DA}" type="datetimeFigureOut">
              <a:rPr lang="en-US" smtClean="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userDrawn="1"/>
        </p:nvSpPr>
        <p:spPr>
          <a:xfrm>
            <a:off x="0" y="0"/>
            <a:ext cx="9144000" cy="5733256"/>
          </a:xfrm>
          <a:prstGeom prst="rect">
            <a:avLst/>
          </a:prstGeom>
          <a:solidFill>
            <a:srgbClr val="00B0E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47790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50A768C-A40D-46A2-8A39-DE3D5F6C2CCC}"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56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761678A5-3BEB-41B6-94D3-D4779D326563}"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226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930A4908-27F6-48CF-AE8D-8D01EEF26946}"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629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NZ"/>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C8D6A-C287-4D31-9367-2871C0D335D9}" type="slidenum">
              <a:rPr lang="en-NZ" smtClean="0"/>
              <a:pPr/>
              <a:t>‹#›</a:t>
            </a:fld>
            <a:fld id="{8517DDD4-0259-467F-9250-F9FB2406EDB0}" type="slidenum">
              <a:rPr lang="en-NZ" smtClean="0"/>
              <a:pPr/>
              <a:t>‹#›</a:t>
            </a:fld>
            <a:endParaRPr lang="en-NZ"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270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77604426-A03E-45FA-8133-0C254E279171}" type="slidenum">
              <a:rPr lang="en-NZ" smtClean="0"/>
              <a:pPr/>
              <a:t>‹#›</a:t>
            </a:fld>
            <a:endParaRPr lang="en-NZ"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9304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FAFC550-C9F7-4145-9014-E0DC33D9C0E1}" type="slidenum">
              <a:rPr lang="en-NZ" smtClean="0"/>
              <a:pPr/>
              <a:t>‹#›</a:t>
            </a:fld>
            <a:endParaRPr lang="en-NZ"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358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0CAD7A6-FAD8-4B8A-B1ED-492BE82EF413}" type="slidenum">
              <a:rPr lang="en-NZ" smtClean="0"/>
              <a:pPr/>
              <a:t>‹#›</a:t>
            </a:fld>
            <a:endParaRPr lang="en-NZ"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56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0330-F376-4786-ACE2-504F580EA734}" type="slidenum">
              <a:rPr lang="en-NZ" smtClean="0"/>
              <a:pPr/>
              <a:t>‹#›</a:t>
            </a:fld>
            <a:endParaRPr lang="en-NZ"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04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NZ"/>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80941-032E-44F0-8478-3966AE377A6B}" type="slidenum">
              <a:rPr lang="en-NZ" smtClean="0"/>
              <a:pPr/>
              <a:t>‹#›</a:t>
            </a:fld>
            <a:endParaRPr lang="en-NZ"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662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NZ"/>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53E1E-2B2C-4031-9CBB-31CA24703AE8}" type="datetimeFigureOut">
              <a:rPr lang="en-NZ" smtClean="0"/>
              <a:pPr/>
              <a:t>15/11/2019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BDCDC0-A208-4685-8F10-EE88C4E6D54C}" type="slidenum">
              <a:rPr lang="en-NZ" smtClean="0"/>
              <a:pPr/>
              <a:t>‹#›</a:t>
            </a:fld>
            <a:endParaRPr lang="en-NZ"/>
          </a:p>
        </p:txBody>
      </p:sp>
    </p:spTree>
    <p:extLst>
      <p:ext uri="{BB962C8B-B14F-4D97-AF65-F5344CB8AC3E}">
        <p14:creationId xmlns:p14="http://schemas.microsoft.com/office/powerpoint/2010/main" val="332269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8C27A2-5EFC-4B30-B7B9-149874095C09}" type="slidenum">
              <a:rPr lang="en-NZ" smtClean="0"/>
              <a:pPr/>
              <a:t>‹#›</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5159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1352" y="5085184"/>
            <a:ext cx="6858000" cy="504056"/>
          </a:xfrm>
        </p:spPr>
        <p:txBody>
          <a:bodyPr>
            <a:normAutofit/>
          </a:bodyPr>
          <a:lstStyle/>
          <a:p>
            <a:r>
              <a:rPr lang="en-NZ" sz="2800" dirty="0" smtClean="0"/>
              <a:t>What staff need to know</a:t>
            </a:r>
            <a:endParaRPr lang="en-NZ" sz="2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76671"/>
            <a:ext cx="2952328" cy="44872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7584" y="332656"/>
            <a:ext cx="7504686" cy="576064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76672"/>
            <a:ext cx="4170749" cy="570929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476672"/>
            <a:ext cx="4091222" cy="5703821"/>
          </a:xfrm>
          <a:prstGeom prst="rect">
            <a:avLst/>
          </a:prstGeom>
        </p:spPr>
      </p:pic>
    </p:spTree>
    <p:extLst>
      <p:ext uri="{BB962C8B-B14F-4D97-AF65-F5344CB8AC3E}">
        <p14:creationId xmlns:p14="http://schemas.microsoft.com/office/powerpoint/2010/main" val="95339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736" y="25874"/>
            <a:ext cx="4866683" cy="6741368"/>
          </a:xfrm>
          <a:prstGeom prst="rect">
            <a:avLst/>
          </a:prstGeom>
        </p:spPr>
      </p:pic>
    </p:spTree>
    <p:extLst>
      <p:ext uri="{BB962C8B-B14F-4D97-AF65-F5344CB8AC3E}">
        <p14:creationId xmlns:p14="http://schemas.microsoft.com/office/powerpoint/2010/main" val="146525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95736" y="188640"/>
            <a:ext cx="4601309" cy="6525344"/>
          </a:xfrm>
          <a:prstGeom prst="rect">
            <a:avLst/>
          </a:prstGeom>
        </p:spPr>
      </p:pic>
    </p:spTree>
    <p:extLst>
      <p:ext uri="{BB962C8B-B14F-4D97-AF65-F5344CB8AC3E}">
        <p14:creationId xmlns:p14="http://schemas.microsoft.com/office/powerpoint/2010/main" val="85214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267744" y="116632"/>
            <a:ext cx="4749128" cy="6660781"/>
          </a:xfrm>
          <a:prstGeom prst="rect">
            <a:avLst/>
          </a:prstGeom>
        </p:spPr>
      </p:pic>
    </p:spTree>
    <p:extLst>
      <p:ext uri="{BB962C8B-B14F-4D97-AF65-F5344CB8AC3E}">
        <p14:creationId xmlns:p14="http://schemas.microsoft.com/office/powerpoint/2010/main" val="124862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67589" y="260648"/>
            <a:ext cx="8960427" cy="6322211"/>
          </a:xfrm>
          <a:prstGeom prst="rect">
            <a:avLst/>
          </a:prstGeom>
        </p:spPr>
      </p:pic>
    </p:spTree>
    <p:extLst>
      <p:ext uri="{BB962C8B-B14F-4D97-AF65-F5344CB8AC3E}">
        <p14:creationId xmlns:p14="http://schemas.microsoft.com/office/powerpoint/2010/main" val="1346182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267744" y="127193"/>
            <a:ext cx="4430266" cy="6320513"/>
          </a:xfrm>
          <a:prstGeom prst="rect">
            <a:avLst/>
          </a:prstGeom>
        </p:spPr>
      </p:pic>
    </p:spTree>
    <p:extLst>
      <p:ext uri="{BB962C8B-B14F-4D97-AF65-F5344CB8AC3E}">
        <p14:creationId xmlns:p14="http://schemas.microsoft.com/office/powerpoint/2010/main" val="1191706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1484784"/>
            <a:ext cx="6768752" cy="1477328"/>
          </a:xfrm>
          <a:prstGeom prst="rect">
            <a:avLst/>
          </a:prstGeom>
          <a:noFill/>
        </p:spPr>
        <p:txBody>
          <a:bodyPr wrap="square" rtlCol="0">
            <a:spAutoFit/>
          </a:bodyPr>
          <a:lstStyle/>
          <a:p>
            <a:r>
              <a:rPr lang="en-NZ" i="1" dirty="0">
                <a:solidFill>
                  <a:srgbClr val="0070C0"/>
                </a:solidFill>
              </a:rPr>
              <a:t>Adapt this slide to provide information on </a:t>
            </a:r>
            <a:r>
              <a:rPr lang="en-NZ" i="1" dirty="0" smtClean="0">
                <a:solidFill>
                  <a:srgbClr val="0070C0"/>
                </a:solidFill>
              </a:rPr>
              <a:t>your school procedures regarding students who are anxious, stressed, depressed, or have mental health issues.</a:t>
            </a:r>
          </a:p>
          <a:p>
            <a:endParaRPr lang="en-NZ" i="1" dirty="0">
              <a:solidFill>
                <a:srgbClr val="0070C0"/>
              </a:solidFill>
            </a:endParaRPr>
          </a:p>
          <a:p>
            <a:endParaRPr lang="en-NZ" dirty="0"/>
          </a:p>
        </p:txBody>
      </p:sp>
    </p:spTree>
    <p:extLst>
      <p:ext uri="{BB962C8B-B14F-4D97-AF65-F5344CB8AC3E}">
        <p14:creationId xmlns:p14="http://schemas.microsoft.com/office/powerpoint/2010/main" val="3158948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596</Words>
  <Application>Microsoft Office PowerPoint</Application>
  <PresentationFormat>On-screen Show (4:3)</PresentationFormat>
  <Paragraphs>54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Promotion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Tania Cotter</dc:creator>
  <cp:lastModifiedBy>Nicole Adamson</cp:lastModifiedBy>
  <cp:revision>16</cp:revision>
  <dcterms:created xsi:type="dcterms:W3CDTF">2017-01-03T20:42:24Z</dcterms:created>
  <dcterms:modified xsi:type="dcterms:W3CDTF">2019-11-14T20:32:10Z</dcterms:modified>
</cp:coreProperties>
</file>